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80" r:id="rId3"/>
    <p:sldId id="292" r:id="rId4"/>
    <p:sldId id="279" r:id="rId5"/>
    <p:sldId id="295" r:id="rId6"/>
    <p:sldId id="294" r:id="rId7"/>
    <p:sldId id="275" r:id="rId8"/>
    <p:sldId id="258" r:id="rId9"/>
    <p:sldId id="276" r:id="rId10"/>
    <p:sldId id="277" r:id="rId11"/>
    <p:sldId id="289" r:id="rId12"/>
    <p:sldId id="286" r:id="rId13"/>
    <p:sldId id="287" r:id="rId14"/>
    <p:sldId id="278" r:id="rId15"/>
    <p:sldId id="293" r:id="rId16"/>
    <p:sldId id="274" r:id="rId17"/>
    <p:sldId id="262" r:id="rId18"/>
    <p:sldId id="264" r:id="rId19"/>
    <p:sldId id="265" r:id="rId20"/>
    <p:sldId id="260" r:id="rId21"/>
    <p:sldId id="268" r:id="rId22"/>
    <p:sldId id="282" r:id="rId23"/>
    <p:sldId id="284" r:id="rId24"/>
    <p:sldId id="285" r:id="rId25"/>
    <p:sldId id="291" r:id="rId26"/>
    <p:sldId id="288" r:id="rId27"/>
    <p:sldId id="290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B1D"/>
    <a:srgbClr val="BF4E6A"/>
    <a:srgbClr val="9D9D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Информационно-образовательный Центр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75157-9A6A-4413-BDC4-F268EDCAFD75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126F-5E7A-4C74-8588-6C21710E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5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Информационно-образовательный Центр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87721-ABB3-49CF-8A58-9CA7AEB0D3D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01B0-57EA-42F1-AF17-175C14F00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9202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Информационно-образовательный Центр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26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2350-531E-4E54-8233-A93136F70E57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F7BD-8E00-4755-802F-50A2927E73A9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4F0-BF1B-46F9-B41E-094430AF9003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A206-2A31-4A5A-88B6-F7CF46A317DB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E30-EA36-4F80-9DC7-F69D00176B39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48E-34A9-420F-A70D-6FE7CB8B0934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6301-DC5A-4ED5-9825-599E9807024B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19E6-5AF4-478D-934C-2D9520D6D3CE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B6FE-F113-41A6-8667-D0BB595CC9D9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00D-812E-4EBB-B672-F7010B44B1ED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D3F-B50E-4343-97AF-C0C233E6C6BF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EC7C-7341-4979-BD84-9679ECB3C427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9D56-D0A1-442D-A552-6DBB9F26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disk.yandex.ru/i/CTZj6qcFQAKO2A" TargetMode="External"/><Relationship Id="rId7" Type="http://schemas.openxmlformats.org/officeDocument/2006/relationships/hyperlink" Target="https://fipi.ru/ege/videokonsultatsii-razrabotchikov-kim-ye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ngart.ru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disk.yandex.ru/d/_IrJGLkbF8a5_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4305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70B1D"/>
                </a:solidFill>
              </a:rPr>
              <a:t>Аналитическая информация по итогам </a:t>
            </a:r>
            <a:r>
              <a:rPr lang="ru-RU" sz="3200" dirty="0" smtClean="0">
                <a:solidFill>
                  <a:srgbClr val="770B1D"/>
                </a:solidFill>
              </a:rPr>
              <a:t>ГИА-2022 года по иностранному языку, </a:t>
            </a:r>
            <a:r>
              <a:rPr lang="ru-RU" sz="3200" dirty="0" smtClean="0">
                <a:solidFill>
                  <a:srgbClr val="770B1D"/>
                </a:solidFill>
              </a:rPr>
              <a:t>проблемные зоны и способы улучшения результатов. Методические рекомендации по обеспечению индивидуального сопровождения школьников для успешной подготовки к итоговой </a:t>
            </a:r>
            <a:r>
              <a:rPr lang="ru-RU" sz="3200" dirty="0" smtClean="0">
                <a:solidFill>
                  <a:srgbClr val="770B1D"/>
                </a:solidFill>
              </a:rPr>
              <a:t>аттестации</a:t>
            </a:r>
            <a:endParaRPr lang="ru-RU" sz="3200" b="1" dirty="0">
              <a:ln w="0">
                <a:solidFill>
                  <a:schemeClr val="bg1"/>
                </a:solidFill>
              </a:ln>
              <a:solidFill>
                <a:srgbClr val="770B1D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96000" cy="12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5715016"/>
            <a:ext cx="360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Власова Наталия Александровна,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методист МУ ДПО «ИОЦ»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429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BF4E6A"/>
                </a:solidFill>
              </a:rPr>
              <a:t>Статистические данные показывают, что слабым местом являются:</a:t>
            </a:r>
          </a:p>
          <a:p>
            <a:pPr algn="just"/>
            <a:r>
              <a:rPr lang="ru-RU" sz="2000" b="1" dirty="0" smtClean="0">
                <a:solidFill>
                  <a:srgbClr val="BF4E6A"/>
                </a:solidFill>
              </a:rPr>
              <a:t> 1. </a:t>
            </a:r>
            <a:r>
              <a:rPr lang="ru-RU" sz="2000" dirty="0" smtClean="0">
                <a:solidFill>
                  <a:srgbClr val="BF4E6A"/>
                </a:solidFill>
              </a:rPr>
              <a:t>Трудности, возникшие при выполнении заданий по </a:t>
            </a:r>
            <a:r>
              <a:rPr lang="ru-RU" sz="2000" dirty="0" err="1" smtClean="0">
                <a:solidFill>
                  <a:srgbClr val="BF4E6A"/>
                </a:solidFill>
              </a:rPr>
              <a:t>аудированию</a:t>
            </a:r>
            <a:r>
              <a:rPr lang="ru-RU" sz="2000" dirty="0" smtClean="0">
                <a:solidFill>
                  <a:srgbClr val="BF4E6A"/>
                </a:solidFill>
              </a:rPr>
              <a:t>, связаны с недостаточно хорошо развитыми умениями как собственно </a:t>
            </a:r>
            <a:r>
              <a:rPr lang="ru-RU" sz="2000" dirty="0" err="1" smtClean="0">
                <a:solidFill>
                  <a:srgbClr val="BF4E6A"/>
                </a:solidFill>
              </a:rPr>
              <a:t>аудирования</a:t>
            </a:r>
            <a:r>
              <a:rPr lang="ru-RU" sz="2000" dirty="0" smtClean="0">
                <a:solidFill>
                  <a:srgbClr val="BF4E6A"/>
                </a:solidFill>
              </a:rPr>
              <a:t> (неумение участников экзамена оперировать различными стратегиями для понимания основного содержания, выделения и понимания запрашиваемой информации), так и </a:t>
            </a:r>
            <a:r>
              <a:rPr lang="ru-RU" sz="2000" dirty="0" err="1" smtClean="0">
                <a:solidFill>
                  <a:srgbClr val="BF4E6A"/>
                </a:solidFill>
              </a:rPr>
              <a:t>метапредметными</a:t>
            </a:r>
            <a:r>
              <a:rPr lang="ru-RU" sz="2000" dirty="0" smtClean="0">
                <a:solidFill>
                  <a:srgbClr val="BF4E6A"/>
                </a:solidFill>
              </a:rPr>
              <a:t> умениями, такими, как принимать коммуникативную задачу, выделять главное и второстепенное, определять ключевые слова и фразы.</a:t>
            </a:r>
          </a:p>
          <a:p>
            <a:pPr algn="just"/>
            <a:r>
              <a:rPr lang="ru-RU" sz="2000" b="1" dirty="0" smtClean="0">
                <a:solidFill>
                  <a:srgbClr val="BF4E6A"/>
                </a:solidFill>
              </a:rPr>
              <a:t>2. Языковое оформление личного письма (задание повышенного уровня сложности). Учащиеся допускают значительное количество лексико-грамматических ошибок при выполнении данного задания. </a:t>
            </a:r>
          </a:p>
          <a:p>
            <a:pPr algn="just"/>
            <a:r>
              <a:rPr lang="ru-RU" sz="2000" dirty="0" smtClean="0"/>
              <a:t>Характерной особенностью всех линий УМК по английскому языку, включенных в Федеральный перечень учебников, является </a:t>
            </a:r>
            <a:r>
              <a:rPr lang="ru-RU" sz="2000" dirty="0" err="1" smtClean="0"/>
              <a:t>бóльший</a:t>
            </a:r>
            <a:r>
              <a:rPr lang="ru-RU" sz="2000" dirty="0" smtClean="0"/>
              <a:t> акцент на формальные грамматические упражнения, в которых грамматические формы тренируются вне коммуникативного контекста. Грамматических упражнений, в которых грамматические навыки формируются в коммуникативном контексте, в УМК значительно меньше. Это приводит к тому, что в ситуациях, требующих применения языковых навыков в коммуникативных контекстах, учащиеся испытывают больше трудностей с выбором правильной грамматической формы, чем в ситуациях выполнения формальных упражнений.</a:t>
            </a:r>
          </a:p>
          <a:p>
            <a:pPr algn="just"/>
            <a:endParaRPr lang="ru-RU" sz="2000" b="1" dirty="0" smtClean="0">
              <a:solidFill>
                <a:srgbClr val="BF4E6A"/>
              </a:solidFill>
            </a:endParaRPr>
          </a:p>
          <a:p>
            <a:pPr algn="just"/>
            <a:endParaRPr lang="ru-RU" sz="2000" b="1" dirty="0">
              <a:solidFill>
                <a:srgbClr val="BF4E6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298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BF4E6A"/>
                </a:solidFill>
              </a:rPr>
              <a:t>3. Недостаточно хорошо сформированы навыки чтения вслух у школьников, имеющих невысокий уровень подготовки.</a:t>
            </a:r>
          </a:p>
          <a:p>
            <a:pPr algn="just"/>
            <a:r>
              <a:rPr lang="ru-RU" sz="2400" dirty="0" smtClean="0"/>
              <a:t>Навыки чтения вслух, проверяемые в первом задании раздела «Говорение», интенсивно формируются на уровне начального общего и в самом начале основного общего образования (5-6 классы). В УМК по английскому языку для более старших классов не предусмотрено большого количества коммуникативных заданий, требующих чтения вслух. Если учителя не создают самостоятельно таких заданий в 7-9 классах, это приводит к невысоким баллам за задание ОГЭ, предполагающее чтение текста вслух.</a:t>
            </a:r>
          </a:p>
          <a:p>
            <a:pPr algn="just"/>
            <a:endParaRPr lang="ru-RU" sz="2400" b="1" dirty="0" smtClean="0">
              <a:solidFill>
                <a:srgbClr val="BF4E6A"/>
              </a:solidFill>
            </a:endParaRPr>
          </a:p>
          <a:p>
            <a:pPr algn="just"/>
            <a:endParaRPr lang="ru-RU" sz="2400" b="1" dirty="0" smtClean="0">
              <a:solidFill>
                <a:srgbClr val="BF4E6A"/>
              </a:solidFill>
            </a:endParaRPr>
          </a:p>
          <a:p>
            <a:pPr algn="just"/>
            <a:endParaRPr lang="ru-RU" sz="2400" b="1" dirty="0">
              <a:solidFill>
                <a:srgbClr val="BF4E6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429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F4E6A"/>
                </a:solidFill>
              </a:rPr>
              <a:t>Типичные ошибки устной части</a:t>
            </a:r>
          </a:p>
          <a:p>
            <a:pPr algn="just"/>
            <a:r>
              <a:rPr lang="ru-RU" sz="2400" dirty="0" smtClean="0"/>
              <a:t>Как показал анализ устных ответов участников ОГЭ в 2022 году, к числу типичных ошибок при выполнении задания 1 устной части относятся: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неправильное прочтение слов;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определение места ударения в многосложных словах;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оглушение звонких согласных в конечной позиции в слове;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неправильное произнесение окончаний -</a:t>
            </a:r>
            <a:r>
              <a:rPr lang="en-US" sz="2400" dirty="0" smtClean="0"/>
              <a:t>s</a:t>
            </a:r>
            <a:r>
              <a:rPr lang="ru-RU" sz="2400" dirty="0" smtClean="0"/>
              <a:t>/-</a:t>
            </a:r>
            <a:r>
              <a:rPr lang="en-US" sz="2400" dirty="0" err="1" smtClean="0"/>
              <a:t>es</a:t>
            </a:r>
            <a:r>
              <a:rPr lang="ru-RU" sz="2400" dirty="0" smtClean="0"/>
              <a:t> множественного числа существительных и глаголов 3 лица единственного числа, и окончаний форм правильных глаголов в прошедшем времени -</a:t>
            </a:r>
            <a:r>
              <a:rPr lang="en-US" sz="2400" dirty="0" err="1" smtClean="0"/>
              <a:t>ed</a:t>
            </a:r>
            <a:r>
              <a:rPr lang="ru-RU" sz="2400" dirty="0" smtClean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избыточность пауз или, наоборот, их полное отсутствие, несмотря на наличие пунктуационных знаков (точка, запятая);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чрезмерное, не отражающее содержательную сторону отрывка, деление на синтагмы;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неправильное чтение числительных, дат, географических названий и т.д.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b="1" dirty="0">
              <a:solidFill>
                <a:srgbClr val="BF4E6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F4E6A"/>
                </a:solidFill>
              </a:rPr>
              <a:t>Типичные ошибки устной части</a:t>
            </a:r>
          </a:p>
          <a:p>
            <a:pPr algn="just"/>
            <a:r>
              <a:rPr lang="ru-RU" sz="1600" dirty="0" smtClean="0"/>
              <a:t>С точки зрения коммуникативной задачи (критерий К1) типичными ошибками  задания 3 устной части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отклонение от заданной темы;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отсутствие развернутых ответов на все пункты плана, повторы пунктов плана, данных в задании;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неумение аргументировать свое мнение;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отсутствие своего отношения к теме высказывания;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паузы, нарушающие целостность монологического высказывания;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несоответствие высказывания объему, определенному в задании (менее 5 фраз).</a:t>
            </a:r>
          </a:p>
          <a:p>
            <a:pPr algn="just"/>
            <a:r>
              <a:rPr lang="ru-RU" sz="1600" dirty="0" smtClean="0"/>
              <a:t>С точки зрения организации высказывания (критерий К2) типичными ошибками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отсутствие вступления и/или заключения;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неправильное использование языковых средств передачи логической связи между отдельными частями высказывания (союзы, вводные слова, местоимения и т.п.);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перестановка пунктов плана ответа, которая приводила к нарушению структурной связности высказывания.</a:t>
            </a:r>
          </a:p>
          <a:p>
            <a:pPr algn="just"/>
            <a:r>
              <a:rPr lang="ru-RU" sz="1600" dirty="0" smtClean="0"/>
              <a:t>С точки зрения языкового оформления речи (критерий К3) недостатками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ошибки элементарного уровня (3 лицо единственного числа, глагол-связка </a:t>
            </a:r>
            <a:r>
              <a:rPr lang="en-US" sz="1600" dirty="0" smtClean="0"/>
              <a:t>to be</a:t>
            </a:r>
            <a:r>
              <a:rPr lang="ru-RU" sz="1600" dirty="0" smtClean="0"/>
              <a:t>, </a:t>
            </a:r>
            <a:r>
              <a:rPr lang="en-US" sz="1600" dirty="0" smtClean="0"/>
              <a:t>Present Simple</a:t>
            </a:r>
            <a:r>
              <a:rPr lang="ru-RU" sz="1600" dirty="0" smtClean="0"/>
              <a:t> /</a:t>
            </a:r>
            <a:r>
              <a:rPr lang="en-US" sz="1600" dirty="0" smtClean="0"/>
              <a:t>Present Continuous</a:t>
            </a:r>
            <a:r>
              <a:rPr lang="ru-RU" sz="1600" dirty="0" smtClean="0"/>
              <a:t>, множественное число существительных, согласование подлежащего и сказуемого в структуре </a:t>
            </a:r>
            <a:r>
              <a:rPr lang="en-US" sz="1600" dirty="0" smtClean="0"/>
              <a:t>there is</a:t>
            </a:r>
            <a:r>
              <a:rPr lang="ru-RU" sz="1600" dirty="0" smtClean="0"/>
              <a:t> /</a:t>
            </a:r>
            <a:r>
              <a:rPr lang="en-US" sz="1600" dirty="0" smtClean="0"/>
              <a:t>there are</a:t>
            </a:r>
            <a:r>
              <a:rPr lang="ru-RU" sz="1600" dirty="0" smtClean="0"/>
              <a:t>, степени сравнения прилагательных);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затруднение при подборе лексических единиц или грамматических структур;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ошибки в выборе лексики и ее использовании</a:t>
            </a:r>
            <a:r>
              <a:rPr lang="en-US" sz="1600" dirty="0" smtClean="0"/>
              <a:t> (other/ another, make/ do, tell/ say/ speak/ talk, come/ go </a:t>
            </a:r>
            <a:r>
              <a:rPr lang="ru-RU" sz="1600" dirty="0" smtClean="0"/>
              <a:t>и т</a:t>
            </a:r>
            <a:r>
              <a:rPr lang="en-US" sz="1600" dirty="0" smtClean="0"/>
              <a:t>.</a:t>
            </a:r>
            <a:r>
              <a:rPr lang="ru-RU" sz="1600" dirty="0" err="1" smtClean="0"/>
              <a:t>д</a:t>
            </a:r>
            <a:r>
              <a:rPr lang="en-US" sz="1600" dirty="0" smtClean="0"/>
              <a:t>.);</a:t>
            </a: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однообразие лексических и грамматических структур;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ошибки в использовании артиклей, исчисляемых и неисчисляемых существительных, местоимений;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неточности в использовании предлогов;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нарушение порядка слов в предложении;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нарушение норм произношения английского языка.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b="1" dirty="0">
              <a:solidFill>
                <a:srgbClr val="BF4E6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70B1D"/>
                </a:solidFill>
              </a:rPr>
              <a:t>ЕГЭ ИЯ -2022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898"/>
            <a:ext cx="8568952" cy="59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3841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70B1D"/>
                </a:solidFill>
              </a:rPr>
              <a:t>ЕГЭ ИЯ -2022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4379"/>
            <a:ext cx="8689077" cy="599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660232" y="1340768"/>
            <a:ext cx="324036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8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800" b="1" dirty="0" smtClean="0">
                <a:solidFill>
                  <a:srgbClr val="770B1D"/>
                </a:solidFill>
              </a:rPr>
              <a:t>Модель КИМ ЕГЭ 2022 г. была построена на тех же подходах и принципах, что и предыдущая модель </a:t>
            </a:r>
          </a:p>
          <a:p>
            <a:pPr indent="432000" algn="just"/>
            <a:r>
              <a:rPr lang="ru-RU" sz="2800" dirty="0" smtClean="0"/>
              <a:t>О</a:t>
            </a:r>
            <a:r>
              <a:rPr lang="ru-RU" sz="2400" dirty="0" smtClean="0"/>
              <a:t>днако в ней усилена </a:t>
            </a:r>
            <a:r>
              <a:rPr lang="ru-RU" sz="2400" u="sng" dirty="0" err="1" smtClean="0"/>
              <a:t>практико-ориентированность</a:t>
            </a:r>
            <a:r>
              <a:rPr lang="ru-RU" sz="2400" u="sng" dirty="0" smtClean="0"/>
              <a:t>, </a:t>
            </a:r>
            <a:r>
              <a:rPr lang="ru-RU" sz="2400" u="sng" dirty="0" err="1" smtClean="0"/>
              <a:t>метапредметность</a:t>
            </a:r>
            <a:r>
              <a:rPr lang="ru-RU" sz="2400" u="sng" dirty="0" smtClean="0"/>
              <a:t>, личностная ориентированность, межкультурная и </a:t>
            </a:r>
            <a:r>
              <a:rPr lang="ru-RU" sz="2400" u="sng" dirty="0" err="1" smtClean="0"/>
              <a:t>межпредметная</a:t>
            </a:r>
            <a:r>
              <a:rPr lang="ru-RU" sz="2400" u="sng" dirty="0" smtClean="0"/>
              <a:t> </a:t>
            </a:r>
            <a:r>
              <a:rPr lang="ru-RU" sz="2400" dirty="0" smtClean="0"/>
              <a:t>составляющие, что будет способствовать более широкому внедрению в учебный процесс </a:t>
            </a:r>
            <a:r>
              <a:rPr lang="ru-RU" sz="2400" u="sng" dirty="0" smtClean="0"/>
              <a:t>учебно-исследовательских и учебно-практических задач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975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В КИМ ЕГЭ 2022 были внесены изменения в разделы 4 («Письменная речь») и 5 («Говорение»)</a:t>
            </a:r>
            <a:endParaRPr lang="ru-RU" sz="28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75519"/>
            <a:ext cx="864096" cy="864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1142984"/>
            <a:ext cx="87129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70B1D"/>
                </a:solidFill>
              </a:rPr>
              <a:t>В устную часть </a:t>
            </a:r>
            <a:r>
              <a:rPr lang="ru-RU" sz="2000" b="1" dirty="0" smtClean="0">
                <a:solidFill>
                  <a:srgbClr val="770B1D"/>
                </a:solidFill>
              </a:rPr>
              <a:t>были включены </a:t>
            </a:r>
            <a:r>
              <a:rPr lang="ru-RU" sz="2000" b="1" dirty="0" smtClean="0">
                <a:solidFill>
                  <a:srgbClr val="770B1D"/>
                </a:solidFill>
              </a:rPr>
              <a:t>4 задания, а именно:</a:t>
            </a:r>
          </a:p>
          <a:p>
            <a:endParaRPr lang="ru-RU" sz="2000" dirty="0" smtClean="0"/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Задание 1 – чтение вслух небольшого текста научно-популярного характера. </a:t>
            </a:r>
            <a:r>
              <a:rPr lang="ru-RU" sz="2000" dirty="0" smtClean="0"/>
              <a:t>Изменений по сравнению с 2021 г. нет. </a:t>
            </a:r>
          </a:p>
          <a:p>
            <a:pPr lvl="0"/>
            <a:r>
              <a:rPr lang="ru-RU" sz="2000" b="1" u="sng" dirty="0" smtClean="0">
                <a:solidFill>
                  <a:srgbClr val="FF0000"/>
                </a:solidFill>
              </a:rPr>
              <a:t>Чтение с экрана! </a:t>
            </a:r>
          </a:p>
          <a:p>
            <a:pPr lvl="0"/>
            <a:r>
              <a:rPr lang="ru-RU" sz="2000" b="1" u="sng" dirty="0" smtClean="0">
                <a:solidFill>
                  <a:srgbClr val="FF0000"/>
                </a:solidFill>
              </a:rPr>
              <a:t>Подготовка  - через чтение с экрана.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задании 2 (условный диалог-расспрос с опорой на вербальную ситуацию и фотографию (картинку))</a:t>
            </a:r>
            <a:r>
              <a:rPr lang="ru-RU" sz="2000" dirty="0" smtClean="0"/>
              <a:t> сокращено количество вопросов: 4 вместо 5. Максимальный балл – 4</a:t>
            </a:r>
          </a:p>
          <a:p>
            <a:pPr lvl="0"/>
            <a:r>
              <a:rPr lang="ru-RU" sz="2000" dirty="0" smtClean="0"/>
              <a:t>Проверяет следующие умения диалогической речи: осуществлять запрос информации; обращаться за разъяснениями; точно и правильно употреблять языковые средства оформления высказывания.</a:t>
            </a:r>
          </a:p>
          <a:p>
            <a:pPr lvl="0"/>
            <a:r>
              <a:rPr lang="ru-RU" sz="2000" dirty="0" smtClean="0"/>
              <a:t>Диалог носит условный характер: от экзаменуемого требуется </a:t>
            </a:r>
            <a:r>
              <a:rPr lang="ru-RU" sz="2000" b="1" dirty="0" smtClean="0"/>
              <a:t>ТОЛЬКО задать 4 прямых вопроса по указанным содержательным аспектам</a:t>
            </a:r>
            <a:r>
              <a:rPr lang="ru-RU" sz="2000" dirty="0" smtClean="0"/>
              <a:t>. Этикетный диалог не включён в задание.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70B1D"/>
                </a:solidFill>
              </a:rPr>
              <a:t>Раздел 5. Структура и содержание устной части КИМ ЕГЭ 2022 г.</a:t>
            </a:r>
            <a:endParaRPr lang="ru-RU" sz="32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5993904"/>
            <a:ext cx="864096" cy="864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85794"/>
            <a:ext cx="9144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В задании 3 (условный диалог-интервью) предлагается дать интервью на актуальную тему, </a:t>
            </a: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</a:rPr>
              <a:t>развёрнуто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ответив на пять вопросов. Новое задание для ЕГЭ, но формат задания уже используется в КИМ ОГЭ. Каждый ответ оценивается от 0 до 1 балла. (до 5 баллов)</a:t>
            </a:r>
          </a:p>
          <a:p>
            <a:pPr lvl="0" algn="just"/>
            <a:endParaRPr lang="ru-RU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Задание 3 (условный диалог-интервью) </a:t>
            </a:r>
          </a:p>
          <a:p>
            <a:r>
              <a:rPr lang="ru-RU" sz="1900" dirty="0" smtClean="0"/>
              <a:t>Наиболее типичные ошибки экзаменуемых при выполнении задания 3:</a:t>
            </a:r>
          </a:p>
          <a:p>
            <a:endParaRPr lang="ru-RU" sz="1900" dirty="0" smtClean="0"/>
          </a:p>
          <a:p>
            <a:pPr lvl="0"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770B1D"/>
                </a:solidFill>
              </a:rPr>
              <a:t>дают неразвернутые, неполные и неточные ответы</a:t>
            </a:r>
            <a:r>
              <a:rPr lang="ru-RU" sz="1900" dirty="0" smtClean="0"/>
              <a:t>;</a:t>
            </a:r>
          </a:p>
          <a:p>
            <a:r>
              <a:rPr lang="ru-RU" sz="2000" u="sng" dirty="0" smtClean="0"/>
              <a:t>Если ответ состоит только из одного предложения, то он оценивается в 0 баллов. От участника экзамена в каждом его ответе ожидаются минимум два полных развернутых предложения. Если вопрос состоит из двух частей, например, где и когда, учащемуся надо отреагировать на обе части вопроса, иначе ответ будет считаться неполным и не будет принят экспертом.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делают слишком большую паузу после вопроса или между своими фразами </a:t>
            </a:r>
            <a:r>
              <a:rPr lang="ru-RU" sz="1900" b="1" i="1" dirty="0" smtClean="0">
                <a:solidFill>
                  <a:srgbClr val="770B1D"/>
                </a:solidFill>
              </a:rPr>
              <a:t>и не укладываются в 40 секунд;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3160" y="21429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70B1D"/>
                </a:solidFill>
              </a:rPr>
              <a:t>Устная часть КИМ ЕГЭ 2022 г.</a:t>
            </a:r>
            <a:endParaRPr lang="ru-RU" sz="32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80729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1900" dirty="0" smtClean="0"/>
          </a:p>
          <a:p>
            <a:pPr lvl="0">
              <a:buFont typeface="Arial" pitchFamily="34" charset="0"/>
              <a:buChar char="•"/>
            </a:pPr>
            <a:r>
              <a:rPr lang="ru-RU" sz="1900" dirty="0" smtClean="0"/>
              <a:t>вместо точных, </a:t>
            </a:r>
            <a:r>
              <a:rPr lang="ru-RU" sz="1900" dirty="0" err="1" smtClean="0"/>
              <a:t>коммуникативно</a:t>
            </a:r>
            <a:r>
              <a:rPr lang="ru-RU" sz="1900" dirty="0" smtClean="0"/>
              <a:t> оправданных ответов на вопросы дают фрагменты </a:t>
            </a:r>
            <a:r>
              <a:rPr lang="ru-RU" sz="1900" dirty="0" err="1" smtClean="0"/>
              <a:t>топиков</a:t>
            </a:r>
            <a:r>
              <a:rPr lang="ru-RU" sz="1900" dirty="0" smtClean="0"/>
              <a:t>, часто состоящие из 7-8 предложений;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/>
              <a:t>отвечают одним словом или словосочетанием;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/>
              <a:t>несколько раз повторяют одну и ту же фразу, забывая, что необходимо произнести как минимум две разные фразы;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/>
              <a:t>допускают фактические ошибки в ответе; 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/>
              <a:t>вместо связного предложения произносят отдельные слова и словосочетания, часто – со значительными неоправданными паузами между ними; 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/>
              <a:t>не учитывают при ответе время (глагола), которое использовалось в вопросе;</a:t>
            </a:r>
          </a:p>
          <a:p>
            <a:r>
              <a:rPr lang="ru-RU" sz="2000" u="sng" dirty="0" smtClean="0"/>
              <a:t>Если в вопросе спрашивается, например, о прошлом или о будущем, а учащийся отвечает в настоящем времени – то это ошибка в коммуникации, к такому же типу ошибок отнесем вопрос «</a:t>
            </a:r>
            <a:r>
              <a:rPr lang="en-US" sz="2000" u="sng" dirty="0" err="1" smtClean="0"/>
              <a:t>wouldyoulike</a:t>
            </a:r>
            <a:r>
              <a:rPr lang="ru-RU" sz="2000" u="sng" dirty="0" smtClean="0"/>
              <a:t>» – в ответе «</a:t>
            </a:r>
            <a:r>
              <a:rPr lang="en-US" sz="2000" u="sng" dirty="0" err="1" smtClean="0"/>
              <a:t>Ilike</a:t>
            </a:r>
            <a:r>
              <a:rPr lang="ru-RU" sz="2000" u="sng" dirty="0" smtClean="0"/>
              <a:t>». В этих случаях ответы не принимаются.</a:t>
            </a:r>
            <a:endParaRPr lang="ru-RU" sz="2000" dirty="0" smtClean="0"/>
          </a:p>
          <a:p>
            <a:pPr lvl="0" hangingPunct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BF4E6A"/>
                </a:solidFill>
              </a:rPr>
              <a:t>допускают многочисленные лексико-грамматические ошибки, показывая, что не достигли уровня А2.  </a:t>
            </a:r>
          </a:p>
          <a:p>
            <a:pPr lvl="0"/>
            <a:endParaRPr lang="ru-RU" sz="20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70B1D"/>
                </a:solidFill>
              </a:rPr>
              <a:t>Устная часть КИМ ЕГЭ 2022 г.</a:t>
            </a:r>
            <a:endParaRPr lang="ru-RU" sz="32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39" y="-171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70B1D"/>
                </a:solidFill>
              </a:rPr>
              <a:t>ОГЭ ИЯ -2022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9268"/>
            <a:ext cx="8230464" cy="497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8" y="5331688"/>
            <a:ext cx="8031896" cy="13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24744"/>
            <a:ext cx="8964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задании 4 предлагается проблемная тема для проектной работы и 2 фотографии, выбор которых в качестве иллюстраций надо обосновать, и нужно выразить своё мнение по проблеме проектной работы </a:t>
            </a:r>
            <a:r>
              <a:rPr lang="ru-RU" sz="2000" dirty="0" smtClean="0"/>
              <a:t>(умения описывать + умения рассуждать, сопоставлять, сравнивать, выделять главное и второстепенное, аргументировать свою точку зрения, находить причинно-следственные связи, делать выводы). </a:t>
            </a:r>
          </a:p>
          <a:p>
            <a:pPr lvl="0" algn="just"/>
            <a:r>
              <a:rPr lang="ru-RU" sz="2000" dirty="0" smtClean="0"/>
              <a:t>Задание нового формата.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83160" y="21429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70B1D"/>
                </a:solidFill>
              </a:rPr>
              <a:t>Устная часть КИМ ЕГЭ 2022 г.</a:t>
            </a:r>
            <a:endParaRPr lang="ru-RU" sz="3200" b="1" dirty="0">
              <a:solidFill>
                <a:srgbClr val="770B1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502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 smtClean="0"/>
              <a:t>Необходимо связать фотографии с темой проекта, сопоставить и сравнить, найти различия, определить, почему они могут служить иллюстрациями к предложенной теме проектной работы, </a:t>
            </a:r>
            <a:r>
              <a:rPr lang="ru-RU" i="1" u="sng" dirty="0" smtClean="0"/>
              <a:t>объяснить, что именно и как они иллюстрируют, высказать и обосновать свое мнение о теме проекта, выделить преимущества и недостатки объектов, иллюстрирующих /раскрывающих тему проекта</a:t>
            </a:r>
            <a:r>
              <a:rPr lang="ru-RU" i="1" dirty="0" smtClean="0"/>
              <a:t>, </a:t>
            </a:r>
          </a:p>
          <a:p>
            <a:pPr indent="457200" algn="just"/>
            <a:r>
              <a:rPr lang="ru-RU" i="1" dirty="0" smtClean="0"/>
              <a:t>Задание имеет форму голосового обращения к другу, что </a:t>
            </a:r>
            <a:r>
              <a:rPr lang="ru-RU" i="1" u="sng" dirty="0" smtClean="0"/>
              <a:t>обусловливает характер обращенности к другу (наличие </a:t>
            </a:r>
            <a:r>
              <a:rPr lang="ru-RU" i="1" u="sng" dirty="0" err="1" smtClean="0"/>
              <a:t>адресности</a:t>
            </a:r>
            <a:r>
              <a:rPr lang="ru-RU" i="1" u="sng" dirty="0" smtClean="0"/>
              <a:t> во введении и других частях монолога), возможности включения риторических вопросов в монологическое высказывание</a:t>
            </a:r>
            <a:endParaRPr lang="ru-RU" i="1" u="sng" dirty="0"/>
          </a:p>
        </p:txBody>
      </p:sp>
    </p:spTree>
    <p:extLst>
      <p:ext uri="{BB962C8B-B14F-4D97-AF65-F5344CB8AC3E}">
        <p14:creationId xmlns="" xmlns:p14="http://schemas.microsoft.com/office/powerpoint/2010/main" val="30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913"/>
            <a:ext cx="8964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задании 4</a:t>
            </a:r>
          </a:p>
          <a:p>
            <a:pPr algn="just"/>
            <a:r>
              <a:rPr lang="ru-RU" b="1" dirty="0" smtClean="0"/>
              <a:t>Типичные ошибки экзаменуемых </a:t>
            </a:r>
            <a:r>
              <a:rPr lang="ru-RU" dirty="0" smtClean="0"/>
              <a:t>по критерию РКЗ в</a:t>
            </a:r>
            <a:r>
              <a:rPr lang="ru-RU" b="1" dirty="0" smtClean="0"/>
              <a:t> задании 4</a:t>
            </a:r>
            <a:r>
              <a:rPr lang="ru-RU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непонимание инструкции к заданию и </a:t>
            </a:r>
            <a:r>
              <a:rPr lang="ru-RU" u="sng" dirty="0" smtClean="0"/>
              <a:t>использование формата задания 4 предыдущих лет</a:t>
            </a:r>
            <a:r>
              <a:rPr lang="ru-RU" dirty="0" smtClean="0"/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ru-RU" u="sng" dirty="0" smtClean="0"/>
              <a:t>отсутствие связи своего ответа с проектом</a:t>
            </a:r>
            <a:r>
              <a:rPr lang="ru-RU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использование в описании и сравнении фотографий </a:t>
            </a:r>
            <a:r>
              <a:rPr lang="ru-RU" u="sng" dirty="0" smtClean="0"/>
              <a:t>только второстепенных деталей</a:t>
            </a:r>
            <a:r>
              <a:rPr lang="ru-RU" dirty="0" smtClean="0"/>
              <a:t>, никак не связанных с темой проекта, что означает непонимание коммуникативной задачи;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непонимание коммуникативной задачи находит отражение также в том, что экзаменуемые говорят, что </a:t>
            </a:r>
            <a:r>
              <a:rPr lang="ru-RU" u="sng" dirty="0" smtClean="0"/>
              <a:t>фотографии выбрали для них</a:t>
            </a:r>
            <a:r>
              <a:rPr lang="ru-RU" dirty="0" smtClean="0"/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отсутствие или неправильная формулировка высказывания </a:t>
            </a:r>
            <a:r>
              <a:rPr lang="ru-RU" u="sng" dirty="0" smtClean="0"/>
              <a:t>своего мнения </a:t>
            </a:r>
            <a:r>
              <a:rPr lang="ru-RU" dirty="0" smtClean="0"/>
              <a:t>по теме проекта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апробация показала, что учащиеся часто </a:t>
            </a:r>
            <a:r>
              <a:rPr lang="ru-RU" u="sng" dirty="0" smtClean="0"/>
              <a:t>формулируют вступительную фразу неправильно. Вместо приветствия/обращения к другу</a:t>
            </a:r>
            <a:r>
              <a:rPr lang="ru-RU" dirty="0" smtClean="0"/>
              <a:t>, необходимого в голосовом сообщении, участники апробации начинали со следующих фраз: </a:t>
            </a:r>
            <a:r>
              <a:rPr lang="en-US" dirty="0" smtClean="0"/>
              <a:t>I</a:t>
            </a:r>
            <a:r>
              <a:rPr lang="ru-RU" dirty="0" smtClean="0"/>
              <a:t>’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en-US" dirty="0" smtClean="0"/>
              <a:t>like</a:t>
            </a:r>
            <a:r>
              <a:rPr lang="ru-RU" dirty="0" smtClean="0"/>
              <a:t> </a:t>
            </a:r>
            <a:r>
              <a:rPr lang="en-US" dirty="0" smtClean="0"/>
              <a:t>to</a:t>
            </a:r>
            <a:r>
              <a:rPr lang="ru-RU" dirty="0" smtClean="0"/>
              <a:t> </a:t>
            </a:r>
            <a:r>
              <a:rPr lang="en-US" dirty="0" smtClean="0"/>
              <a:t>compare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contrast</a:t>
            </a:r>
            <a:r>
              <a:rPr lang="ru-RU" dirty="0" smtClean="0"/>
              <a:t>… </a:t>
            </a:r>
            <a:r>
              <a:rPr lang="en-US" dirty="0" smtClean="0"/>
              <a:t>I’m going to talk about… There are two pictures…Hi! My</a:t>
            </a:r>
            <a:r>
              <a:rPr lang="ru-RU" dirty="0" smtClean="0"/>
              <a:t> </a:t>
            </a:r>
            <a:r>
              <a:rPr lang="en-US" dirty="0" smtClean="0"/>
              <a:t>name</a:t>
            </a:r>
            <a:r>
              <a:rPr lang="ru-RU" dirty="0" smtClean="0"/>
              <a:t> </a:t>
            </a:r>
            <a:r>
              <a:rPr lang="en-US" dirty="0" smtClean="0"/>
              <a:t>is</a:t>
            </a:r>
            <a:r>
              <a:rPr lang="ru-RU" dirty="0" smtClean="0"/>
              <a:t>… далее давали свою реальную фамилию и имя. Все указанные вступительные фразы неправильно сформулированы - так нельзя начинать голосовое обращение к другу (см.формулировку задания). Отметим, что в новом  задании 4 отсутствие или неправильная формулировка вступительной фразы (приветствия/обращения к другу) оценивается по критерию ОТ (см. дополнительную схему оценивания).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70B1D"/>
                </a:solidFill>
              </a:rPr>
              <a:t>Устная часть КИМ ЕГЭ 2022 г.</a:t>
            </a:r>
            <a:endParaRPr lang="ru-RU" sz="32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770B1D"/>
                </a:solidFill>
              </a:rPr>
              <a:t>ГИА.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pPr algn="just"/>
            <a:r>
              <a:rPr lang="ru-RU" sz="2000" dirty="0" smtClean="0"/>
              <a:t>При развитии у учащихся умений </a:t>
            </a:r>
            <a:r>
              <a:rPr lang="ru-RU" sz="2000" b="1" dirty="0" err="1" smtClean="0">
                <a:solidFill>
                  <a:srgbClr val="BF4E6A"/>
                </a:solidFill>
              </a:rPr>
              <a:t>аудирования</a:t>
            </a:r>
            <a:r>
              <a:rPr lang="ru-RU" sz="2000" dirty="0" smtClean="0"/>
              <a:t> необходимо знакомить школьников с разными стратегиями и приемами извлечения информации, разбирать с ними задания и те трудности, которые могут возникнуть в связи с выполнением заданий, систематически прослушивать тексты, при этом предлагая учащимся разные типы заданий.</a:t>
            </a:r>
          </a:p>
          <a:p>
            <a:pPr algn="just"/>
            <a:r>
              <a:rPr lang="ru-RU" sz="2000" dirty="0" smtClean="0"/>
              <a:t>Для подготовки к заданиям по </a:t>
            </a:r>
            <a:r>
              <a:rPr lang="ru-RU" sz="2000" b="1" dirty="0" smtClean="0">
                <a:solidFill>
                  <a:srgbClr val="BF4E6A"/>
                </a:solidFill>
              </a:rPr>
              <a:t>чтению</a:t>
            </a:r>
            <a:r>
              <a:rPr lang="ru-RU" sz="2000" dirty="0" smtClean="0"/>
              <a:t> следует учитывать разные жанры и типы текстов, которые направлены на развитие умений, проверяемых в экзаменационной работе.</a:t>
            </a:r>
          </a:p>
          <a:p>
            <a:pPr algn="just"/>
            <a:r>
              <a:rPr lang="ru-RU" sz="2000" dirty="0" smtClean="0"/>
              <a:t>В процессе обучения можно порекомендовать: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учить школьников внимательно читать инструкцию по выполнению задания и извлекать из нее максимум информации;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помочь школьникам овладеть разными стратегиями при чтении текстов разного типа и жанра и учить использовать их в заданиях;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обращать внимание обучающихся на средства логической связи;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развивать языковую догадку учащихся;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учить школьников находить ключевые слова в тексте, необходимые для понимания основного содержания.</a:t>
            </a:r>
          </a:p>
          <a:p>
            <a:pPr algn="ctr"/>
            <a:endParaRPr lang="ru-RU" sz="28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85728"/>
            <a:ext cx="8429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770B1D"/>
                </a:solidFill>
              </a:rPr>
              <a:t>ГИА.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pPr algn="ctr"/>
            <a:endParaRPr lang="ru-RU" sz="2800" b="1" dirty="0" smtClean="0">
              <a:solidFill>
                <a:srgbClr val="770B1D"/>
              </a:solidFill>
            </a:endParaRPr>
          </a:p>
          <a:p>
            <a:pPr indent="457200" algn="just"/>
            <a:r>
              <a:rPr lang="ru-RU" sz="2000" dirty="0" smtClean="0"/>
              <a:t>Анализ вариантов КИМ из раздела 3 </a:t>
            </a:r>
            <a:r>
              <a:rPr lang="ru-RU" sz="2000" b="1" dirty="0" smtClean="0">
                <a:solidFill>
                  <a:srgbClr val="BF4E6A"/>
                </a:solidFill>
              </a:rPr>
              <a:t>(«Лексика и грамматика») </a:t>
            </a:r>
            <a:r>
              <a:rPr lang="ru-RU" sz="2000" dirty="0" smtClean="0"/>
              <a:t>показывает, что задания по лексике и грамматике вызывают трудности у учащихся. Учащиеся допускают ошибки в употреблении времен действительного и страдательного залога, в условных предложениях реального и нереального характера, в предложениях с конструкцией «</a:t>
            </a:r>
            <a:r>
              <a:rPr lang="en-US" sz="2000" dirty="0" smtClean="0"/>
              <a:t>I wish</a:t>
            </a:r>
            <a:r>
              <a:rPr lang="ru-RU" sz="2000" dirty="0" smtClean="0"/>
              <a:t>…», употреблении местоимений, степеней сравнения прилагательных и наречий, употреблении имен существительных во множественном числе, а также в употреблении количественных и порядковых числительных. При работе над формированием лексических и грамматических навыков рекомендуется тренировать учащихся в употреблении видовременных форм глагола и использовать для этого связные тексты, которые помогают понять характер действий и время, к которому эти действия относятся, добиваться, чтобы при формировании грамматических навыков учащиеся понимали смысл и структуру предложения.</a:t>
            </a:r>
          </a:p>
          <a:p>
            <a:pPr algn="ctr"/>
            <a:endParaRPr lang="ru-RU" sz="28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35834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770B1D"/>
                </a:solidFill>
              </a:rPr>
              <a:t>ГИА.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pPr indent="457200" algn="just"/>
            <a:r>
              <a:rPr lang="ru-RU" sz="2000" dirty="0" smtClean="0"/>
              <a:t>В </a:t>
            </a:r>
            <a:r>
              <a:rPr lang="ru-RU" sz="2000" b="1" dirty="0" smtClean="0">
                <a:solidFill>
                  <a:srgbClr val="BF4E6A"/>
                </a:solidFill>
              </a:rPr>
              <a:t>разделе 4 (задание 35) проверялись умения писать личное </a:t>
            </a:r>
            <a:r>
              <a:rPr lang="ru-RU" sz="2000" dirty="0" smtClean="0"/>
              <a:t>(электронное) письмо в ответ на письмо-стимул. </a:t>
            </a:r>
          </a:p>
          <a:p>
            <a:pPr indent="457200" algn="just"/>
            <a:r>
              <a:rPr lang="ru-RU" sz="2000" dirty="0" smtClean="0"/>
              <a:t>С точки зрения лексико-грамматического оформления текста (К3) к типичным ошибкам можно отнести следующие: ошибки в использовании времен группы </a:t>
            </a:r>
            <a:r>
              <a:rPr lang="en-US" sz="2000" dirty="0" smtClean="0"/>
              <a:t>Simple</a:t>
            </a:r>
            <a:r>
              <a:rPr lang="ru-RU" sz="2000" dirty="0" smtClean="0"/>
              <a:t>, неправильный порядок слов в предложении, ошибки в употреблении артиклей, ошибки в употреблении форм герундия и инфинитива, нарушения лексической сочетаемости слов. Следует обратить внимание учащихся на важность употребления разнообразных лексических единиц и грамматических структур, чтобы избежать элементарного уровня в их использовании.</a:t>
            </a:r>
          </a:p>
          <a:p>
            <a:pPr indent="457200" algn="just"/>
            <a:r>
              <a:rPr lang="ru-RU" sz="2000" dirty="0" smtClean="0"/>
              <a:t>Анализ письменных работ экзаменуемых с точки зрения критериев оценивания позволяет обозначить некоторые общие рекомендации</a:t>
            </a:r>
            <a:r>
              <a:rPr lang="ru-RU" sz="2000" b="1" dirty="0" smtClean="0"/>
              <a:t> </a:t>
            </a:r>
            <a:r>
              <a:rPr lang="ru-RU" sz="2000" dirty="0" smtClean="0"/>
              <a:t>по развитию умений письменной речи. Учащихся следует учить внимательно читать инструкцию к заданию, извлекать из нее максимум информации, видеть коммуникативную задачу и формальные ограничения (рекомендуемое время выполнения, требуемый объем). Кроме того, для решения коммуникативной задачи важно внимательно прочитать не только инструкцию, но и текст-стимул (отрывок из электронного письма друга на иностранном языке), выделить главные вопросы, которые надо раскрыть в работе и наметить план ответного письма. Необходимо обращать внимание учащихся на содержание, организацию и языковое оформление письменного высказывания, так как они являются критериями для оценивания.</a:t>
            </a:r>
          </a:p>
          <a:p>
            <a:pPr algn="ctr"/>
            <a:endParaRPr lang="ru-RU" sz="28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3583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770B1D"/>
                </a:solidFill>
              </a:rPr>
              <a:t>ГИА.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r>
              <a:rPr lang="ru-RU" sz="2000" b="1" dirty="0" smtClean="0">
                <a:solidFill>
                  <a:srgbClr val="BF4E6A"/>
                </a:solidFill>
              </a:rPr>
              <a:t>Раздел 4 (задание 35) личное </a:t>
            </a:r>
            <a:r>
              <a:rPr lang="ru-RU" sz="2000" dirty="0" smtClean="0"/>
              <a:t>(электронное) письмо:</a:t>
            </a:r>
          </a:p>
          <a:p>
            <a:r>
              <a:rPr lang="ru-RU" sz="2000" dirty="0" smtClean="0"/>
              <a:t> Можно порекомендовать следующие виды тренировочных упражнений: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читать отрывки электронных сообщений, определяя стиль (личное или деловое);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выбирать обращения (из списка), подходящие для электронного письма личного характера;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написать разные варианты начала письма, подсчитать количество слов в них;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написать разные варианты заключительной части письма, подсчитать количество слов в них;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написать электронное письмо другу по ключевым словам;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вставить пропущенные слова в текст электронного письма;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дописать электронное письмо;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прочитать начало и конец электронного сообщения, дописать основную (содержательную) часть;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найти и исправить ошибки в тексте электронного письма;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тренировать в написании письма, необходимого объема.</a:t>
            </a:r>
          </a:p>
          <a:p>
            <a:pPr algn="ctr"/>
            <a:endParaRPr lang="ru-RU" sz="28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770B1D"/>
                </a:solidFill>
              </a:rPr>
              <a:t>ГИА.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r>
              <a:rPr lang="ru-RU" sz="2000" dirty="0" smtClean="0"/>
              <a:t>Анализ ответов участников ОГЭ </a:t>
            </a:r>
            <a:r>
              <a:rPr lang="ru-RU" sz="2000" b="1" dirty="0" smtClean="0">
                <a:solidFill>
                  <a:srgbClr val="BF4E6A"/>
                </a:solidFill>
              </a:rPr>
              <a:t>(устная часть)</a:t>
            </a:r>
            <a:r>
              <a:rPr lang="ru-RU" sz="2000" dirty="0" smtClean="0"/>
              <a:t> позволяет составить перечень рекомендаций для развития умений устной речи учащихся и подготовки школьников к экзамену: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учащимся рекомендуется читать вслух тексты на английском языке, анализировать собственное чтение, обращать внимание на правильное произношение слов, расстановку словесного и фразового ударения, соблюдение интонационных контуров (задание 1);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тренировать спонтанную речь учащихся, создавать актуальные коммуникативные ситуации монологической речи в рамках предметного содержания (задание 3);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учить школьников внимательно читать текст задания, обращая особое внимание на выделяемые элементы содержания и ограничители (пункты плана) и объем монологического высказывания (время);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развивать самостоятельную аргументацию, давать развернутое обоснование своего мнения или суждения (задание 2 и 3);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для подготовки учащихся к экзамену опираться на материалы ФИПИ, в том числе, на «Открытый банк заданий».</a:t>
            </a:r>
          </a:p>
          <a:p>
            <a:pPr algn="ctr"/>
            <a:endParaRPr lang="ru-RU" sz="2800" b="1" dirty="0">
              <a:solidFill>
                <a:srgbClr val="770B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770B1D"/>
                </a:solidFill>
              </a:rPr>
              <a:t>ГИА.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r>
              <a:rPr lang="ru-RU" sz="2000" b="1" dirty="0" smtClean="0">
                <a:solidFill>
                  <a:srgbClr val="BF4E6A"/>
                </a:solidFill>
              </a:rPr>
              <a:t>Формирование </a:t>
            </a:r>
            <a:r>
              <a:rPr lang="ru-RU" sz="2000" b="1" dirty="0" err="1" smtClean="0">
                <a:solidFill>
                  <a:srgbClr val="BF4E6A"/>
                </a:solidFill>
              </a:rPr>
              <a:t>метапредметных</a:t>
            </a:r>
            <a:r>
              <a:rPr lang="ru-RU" sz="2000" b="1" dirty="0" smtClean="0">
                <a:solidFill>
                  <a:srgbClr val="BF4E6A"/>
                </a:solidFill>
              </a:rPr>
              <a:t> умений школьников:</a:t>
            </a:r>
          </a:p>
          <a:p>
            <a:pPr indent="457200" algn="just"/>
            <a:r>
              <a:rPr lang="ru-RU" sz="2000" dirty="0" smtClean="0"/>
              <a:t>Для выполнения заданий по </a:t>
            </a:r>
            <a:r>
              <a:rPr lang="ru-RU" sz="2000" dirty="0" err="1" smtClean="0"/>
              <a:t>аудированию</a:t>
            </a:r>
            <a:r>
              <a:rPr lang="ru-RU" sz="2000" dirty="0" smtClean="0"/>
              <a:t> (1-11) и чтению (12-19) важно, чтобы учащиеся владели разными стратегиями работы с текстом, умениями находить и анализировать информацию. Недостаточный уровень развития умений смыслового чтения не позволяет отличить существенную информацию от второстепенной, устанавливать причинно-следственные связи, определять общую идею текста и т.д. Неумение выделять ключевые слова и предложения, неумение пользоваться различными стратегиями извлечения информации с учетом коммуникативной задачи затруднило выполнение заданий по чтению и </a:t>
            </a:r>
            <a:r>
              <a:rPr lang="ru-RU" sz="2000" dirty="0" err="1" smtClean="0"/>
              <a:t>аудированию</a:t>
            </a:r>
            <a:r>
              <a:rPr lang="ru-RU" sz="2000" dirty="0" smtClean="0"/>
              <a:t>.</a:t>
            </a:r>
          </a:p>
          <a:p>
            <a:pPr indent="457200" algn="just"/>
            <a:r>
              <a:rPr lang="ru-RU" sz="2000" dirty="0" smtClean="0"/>
              <a:t>Для успешного выполнения заданий на проверку умений письменной и устной речи обучающиеся должны продемонстрировать следующие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умения: понять смысл задания, спланировать свое высказывание, реализовать его без нарушения логики, сформулировать свое мнение и аргументировать его.</a:t>
            </a:r>
          </a:p>
          <a:p>
            <a:pPr indent="457200" algn="just"/>
            <a:r>
              <a:rPr lang="ru-RU" sz="2000" dirty="0" smtClean="0"/>
              <a:t>Ошибки в заданиях разделов «Письменная речь» «Говорение», связанные с невнимательным отношением к тексту инструкции, к тексту-стимулу, к данному в задании плану высказывания, свидетельствуют о недостаточном развитии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умений самостоятельно контролировать и корректировать свою деятельность; использовать все возможные ресурсы для достижения поставленных целей; выбирать успешные стратегии в конкретной ситуации.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770B1D"/>
                </a:solidFill>
              </a:rPr>
              <a:t>1. Материалы ММО:</a:t>
            </a:r>
          </a:p>
          <a:p>
            <a:pPr marL="342900" indent="-342900"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770B1D"/>
                </a:solidFill>
              </a:rPr>
              <a:t>Смирнова Н.Н., руководитель ММО Актуальные вопросы подготовки к ГИА-2023 </a:t>
            </a:r>
            <a:r>
              <a:rPr lang="en-US" sz="2000" b="1" dirty="0" smtClean="0">
                <a:solidFill>
                  <a:srgbClr val="770B1D"/>
                </a:solidFill>
                <a:hlinkClick r:id="rId3"/>
              </a:rPr>
              <a:t>https://disk.yandex.ru/i/CTZj6qcFQAKO2A</a:t>
            </a:r>
            <a:endParaRPr lang="ru-RU" sz="2000" b="1" dirty="0" smtClean="0">
              <a:solidFill>
                <a:srgbClr val="770B1D"/>
              </a:solidFill>
            </a:endParaRPr>
          </a:p>
          <a:p>
            <a:pPr marL="342900" indent="-342900"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770B1D"/>
                </a:solidFill>
              </a:rPr>
              <a:t>ОГЭ-2023 </a:t>
            </a:r>
            <a:r>
              <a:rPr lang="en-US" sz="2000" b="1" dirty="0" smtClean="0">
                <a:solidFill>
                  <a:srgbClr val="770B1D"/>
                </a:solidFill>
                <a:hlinkClick r:id="rId4"/>
              </a:rPr>
              <a:t>https://disk.yandex.ru/d/_IrJGLkbF8a5_w</a:t>
            </a:r>
            <a:endParaRPr lang="ru-RU" sz="2000" b="1" dirty="0" smtClean="0">
              <a:solidFill>
                <a:srgbClr val="770B1D"/>
              </a:solidFill>
            </a:endParaRPr>
          </a:p>
          <a:p>
            <a:pPr marL="342900" indent="-342900"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770B1D"/>
                </a:solidFill>
              </a:rPr>
              <a:t>ЕГЭ-2023 </a:t>
            </a:r>
            <a:r>
              <a:rPr lang="en-US" sz="2000" b="1" dirty="0" smtClean="0">
                <a:solidFill>
                  <a:srgbClr val="770B1D"/>
                </a:solidFill>
              </a:rPr>
              <a:t>https://disk.yandex.ru/d/YeSOeOKQGp3lsg</a:t>
            </a:r>
            <a:endParaRPr lang="ru-RU" sz="2000" b="1" dirty="0" smtClean="0">
              <a:solidFill>
                <a:srgbClr val="770B1D"/>
              </a:solidFill>
            </a:endParaRPr>
          </a:p>
          <a:p>
            <a:r>
              <a:rPr lang="ru-RU" sz="2000" b="1" dirty="0" smtClean="0">
                <a:solidFill>
                  <a:srgbClr val="770B1D"/>
                </a:solidFill>
              </a:rPr>
              <a:t>2. Тренажеры:</a:t>
            </a:r>
          </a:p>
          <a:p>
            <a:pPr marL="342900" indent="-342900" algn="just">
              <a:spcAft>
                <a:spcPts val="1200"/>
              </a:spcAft>
              <a:buBlip>
                <a:blip r:embed="rId5"/>
              </a:buBlip>
            </a:pPr>
            <a:r>
              <a:rPr lang="en-US" sz="2000" dirty="0" smtClean="0"/>
              <a:t>speaking.svetlanaenglishonline.ru.</a:t>
            </a:r>
            <a:endParaRPr lang="ru-RU" sz="2000" dirty="0" smtClean="0"/>
          </a:p>
          <a:p>
            <a:pPr marL="342900" indent="-342900" algn="just">
              <a:spcAft>
                <a:spcPts val="1200"/>
              </a:spcAft>
              <a:buBlip>
                <a:blip r:embed="rId5"/>
              </a:buBlip>
            </a:pPr>
            <a:r>
              <a:rPr lang="en-US" dirty="0" smtClean="0">
                <a:hlinkClick r:id="rId6"/>
              </a:rPr>
              <a:t>https://langart.ru/</a:t>
            </a:r>
            <a:endParaRPr lang="ru-RU" dirty="0" smtClean="0"/>
          </a:p>
          <a:p>
            <a:pPr marL="342900" indent="-342900" algn="just">
              <a:spcAft>
                <a:spcPts val="1200"/>
              </a:spcAft>
            </a:pPr>
            <a:r>
              <a:rPr lang="ru-RU" b="1" dirty="0" smtClean="0">
                <a:solidFill>
                  <a:srgbClr val="770B1D"/>
                </a:solidFill>
              </a:rPr>
              <a:t>3. </a:t>
            </a:r>
            <a:r>
              <a:rPr lang="ru-RU" b="1" dirty="0" err="1" smtClean="0">
                <a:solidFill>
                  <a:srgbClr val="770B1D"/>
                </a:solidFill>
              </a:rPr>
              <a:t>Видеоконсультации</a:t>
            </a:r>
            <a:r>
              <a:rPr lang="ru-RU" b="1" dirty="0" smtClean="0">
                <a:solidFill>
                  <a:srgbClr val="770B1D"/>
                </a:solidFill>
              </a:rPr>
              <a:t> Вербицкой М.В.</a:t>
            </a:r>
          </a:p>
          <a:p>
            <a:pPr marL="342900" indent="-342900" algn="just">
              <a:spcAft>
                <a:spcPts val="1200"/>
              </a:spcAft>
              <a:buBlip>
                <a:blip r:embed="rId5"/>
              </a:buBlip>
            </a:pPr>
            <a:r>
              <a:rPr lang="en-US" dirty="0" smtClean="0">
                <a:hlinkClick r:id="rId7"/>
              </a:rPr>
              <a:t>https://fipi.ru/ege/videokonsultatsii-razrabotchikov-kim-yege</a:t>
            </a:r>
            <a:r>
              <a:rPr lang="ru-RU" dirty="0" smtClean="0"/>
              <a:t> и др.</a:t>
            </a:r>
          </a:p>
          <a:p>
            <a:pPr marL="342900" indent="-342900" algn="just">
              <a:spcAft>
                <a:spcPts val="1200"/>
              </a:spcAf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432228"/>
            <a:ext cx="5500694" cy="242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70B1D"/>
                </a:solidFill>
              </a:rPr>
              <a:t>ОГЭ АЯ -2022. Максимальный балл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41695"/>
            <a:ext cx="6183108" cy="538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766908" y="11416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115616" y="43408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9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70B1D"/>
                </a:solidFill>
              </a:rPr>
              <a:t>                              ОГЭ </a:t>
            </a:r>
            <a:r>
              <a:rPr lang="ru-RU" sz="2800" b="1" dirty="0">
                <a:solidFill>
                  <a:srgbClr val="770B1D"/>
                </a:solidFill>
              </a:rPr>
              <a:t>И</a:t>
            </a:r>
            <a:r>
              <a:rPr lang="ru-RU" sz="2800" b="1" dirty="0" smtClean="0">
                <a:solidFill>
                  <a:srgbClr val="770B1D"/>
                </a:solidFill>
              </a:rPr>
              <a:t>Я -2022. 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r>
              <a:rPr lang="ru-RU" sz="2800" b="1" dirty="0" smtClean="0">
                <a:solidFill>
                  <a:srgbClr val="770B1D"/>
                </a:solidFill>
              </a:rPr>
              <a:t>Анализ итогов ГИА был сформирован на основе классификации ОО по кластерам. </a:t>
            </a:r>
            <a:endParaRPr lang="ru-RU" sz="2800" b="1" dirty="0" smtClean="0">
              <a:solidFill>
                <a:srgbClr val="770B1D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1 </a:t>
            </a:r>
            <a:r>
              <a:rPr lang="ru-RU" sz="2800" b="1" dirty="0" smtClean="0">
                <a:solidFill>
                  <a:srgbClr val="770B1D"/>
                </a:solidFill>
              </a:rPr>
              <a:t>кластер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29132"/>
            <a:ext cx="8934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00240"/>
            <a:ext cx="8886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7" y="1857364"/>
            <a:ext cx="39029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5" y="1928802"/>
            <a:ext cx="39029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86322"/>
            <a:ext cx="89725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2871344" cy="110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70B1D"/>
                </a:solidFill>
              </a:rPr>
              <a:t>                              ОГЭ </a:t>
            </a:r>
            <a:r>
              <a:rPr lang="ru-RU" sz="2800" b="1" dirty="0">
                <a:solidFill>
                  <a:srgbClr val="770B1D"/>
                </a:solidFill>
              </a:rPr>
              <a:t>И</a:t>
            </a:r>
            <a:r>
              <a:rPr lang="ru-RU" sz="2800" b="1" dirty="0" smtClean="0">
                <a:solidFill>
                  <a:srgbClr val="770B1D"/>
                </a:solidFill>
              </a:rPr>
              <a:t>Я -2022.       4 кластер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98" y="404664"/>
            <a:ext cx="922972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" y="2119164"/>
            <a:ext cx="9039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801879" y="347619"/>
            <a:ext cx="242316" cy="35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4664"/>
            <a:ext cx="3048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4" y="2500164"/>
            <a:ext cx="90963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-77698" y="523220"/>
            <a:ext cx="2371770" cy="1105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70B1D"/>
                </a:solidFill>
              </a:rPr>
              <a:t>                              ОГЭ </a:t>
            </a:r>
            <a:r>
              <a:rPr lang="ru-RU" sz="2800" b="1" dirty="0">
                <a:solidFill>
                  <a:srgbClr val="770B1D"/>
                </a:solidFill>
              </a:rPr>
              <a:t>И</a:t>
            </a:r>
            <a:r>
              <a:rPr lang="ru-RU" sz="2800" b="1" dirty="0" smtClean="0">
                <a:solidFill>
                  <a:srgbClr val="770B1D"/>
                </a:solidFill>
              </a:rPr>
              <a:t>Я -2022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98" y="404664"/>
            <a:ext cx="922972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801879" y="225124"/>
            <a:ext cx="242316" cy="35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09401"/>
            <a:ext cx="3048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2119164"/>
            <a:ext cx="9001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" y="3795848"/>
            <a:ext cx="9067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3" y="495302"/>
            <a:ext cx="2749613" cy="120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9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0B1D"/>
                </a:solidFill>
              </a:rPr>
              <a:t>В модели КИМ ОГЭ 2022 г. по иностранному языку изменений не было </a:t>
            </a:r>
            <a:endParaRPr lang="ru-RU" sz="2800" b="1" dirty="0">
              <a:solidFill>
                <a:srgbClr val="770B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285860"/>
            <a:ext cx="8607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BF4E6A"/>
                </a:solidFill>
              </a:rPr>
              <a:t>Экзаменационная работа состояла из двух частей:</a:t>
            </a:r>
          </a:p>
          <a:p>
            <a:pPr algn="just"/>
            <a:endParaRPr lang="ru-RU" sz="2800" dirty="0" smtClean="0">
              <a:solidFill>
                <a:srgbClr val="BF4E6A"/>
              </a:solidFill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BF4E6A"/>
                </a:solidFill>
              </a:rPr>
              <a:t>Письменная часть экзаменационной работы по английскому языку состоит из четырех разделов, включающих в себя 35 заданий (задания по </a:t>
            </a:r>
            <a:r>
              <a:rPr lang="ru-RU" sz="2800" dirty="0" err="1" smtClean="0">
                <a:solidFill>
                  <a:srgbClr val="BF4E6A"/>
                </a:solidFill>
              </a:rPr>
              <a:t>аудированию</a:t>
            </a:r>
            <a:r>
              <a:rPr lang="ru-RU" sz="2800" dirty="0" smtClean="0">
                <a:solidFill>
                  <a:srgbClr val="BF4E6A"/>
                </a:solidFill>
              </a:rPr>
              <a:t>, чтению, письменной речи, а также задания на контроль лексико-грамматических навыков обучающихся);</a:t>
            </a:r>
          </a:p>
          <a:p>
            <a:pPr algn="just">
              <a:buFontTx/>
              <a:buChar char="-"/>
            </a:pPr>
            <a:endParaRPr lang="ru-RU" sz="2800" dirty="0" smtClean="0">
              <a:solidFill>
                <a:srgbClr val="BF4E6A"/>
              </a:solidFill>
            </a:endParaRPr>
          </a:p>
          <a:p>
            <a:pPr algn="just"/>
            <a:r>
              <a:rPr lang="ru-RU" sz="2800" dirty="0" smtClean="0">
                <a:solidFill>
                  <a:srgbClr val="BF4E6A"/>
                </a:solidFill>
              </a:rPr>
              <a:t>- устная часть (раздел 5, содержащий задания по говорению).</a:t>
            </a: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Раздел 1 (задания по </a:t>
            </a:r>
            <a:r>
              <a:rPr lang="ru-RU" b="1" dirty="0" err="1" smtClean="0">
                <a:solidFill>
                  <a:srgbClr val="FF0000"/>
                </a:solidFill>
              </a:rPr>
              <a:t>аудированию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ru-RU" dirty="0" smtClean="0"/>
              <a:t>Средний процент выполнения заданий данного раздела – 74,1%. К заданиям с наименьшим процентом выполнения следует отнести </a:t>
            </a:r>
            <a:r>
              <a:rPr lang="ru-RU" dirty="0" smtClean="0">
                <a:solidFill>
                  <a:srgbClr val="FF0000"/>
                </a:solidFill>
              </a:rPr>
              <a:t>задание 10 </a:t>
            </a:r>
            <a:r>
              <a:rPr lang="ru-RU" dirty="0" smtClean="0"/>
              <a:t>(средний процент выполнения – 66,6%) и </a:t>
            </a:r>
            <a:r>
              <a:rPr lang="ru-RU" dirty="0" smtClean="0">
                <a:solidFill>
                  <a:srgbClr val="FF0000"/>
                </a:solidFill>
              </a:rPr>
              <a:t>задание 8</a:t>
            </a:r>
            <a:r>
              <a:rPr lang="ru-RU" dirty="0" smtClean="0"/>
              <a:t> (средний процент выполнения – 69,7%), </a:t>
            </a:r>
            <a:r>
              <a:rPr lang="ru-RU" dirty="0" smtClean="0">
                <a:solidFill>
                  <a:srgbClr val="0070C0"/>
                </a:solidFill>
              </a:rPr>
              <a:t>проверяющие умения понимать в прослушанном тексте запрашиваемую информацию и представлять ее в виде </a:t>
            </a:r>
            <a:r>
              <a:rPr lang="ru-RU" dirty="0" err="1" smtClean="0">
                <a:solidFill>
                  <a:srgbClr val="0070C0"/>
                </a:solidFill>
              </a:rPr>
              <a:t>несплошного</a:t>
            </a:r>
            <a:r>
              <a:rPr lang="ru-RU" dirty="0" smtClean="0">
                <a:solidFill>
                  <a:srgbClr val="0070C0"/>
                </a:solidFill>
              </a:rPr>
              <a:t> текста (таблицы),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задание 5,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проверяющее умение понимать основное содержание прослушанного текста </a:t>
            </a:r>
            <a:r>
              <a:rPr lang="ru-RU" dirty="0" smtClean="0"/>
              <a:t>(средний процент выполнения – 69,8%).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Раздел 2 (задания по чтению)</a:t>
            </a:r>
          </a:p>
          <a:p>
            <a:pPr algn="just"/>
            <a:r>
              <a:rPr lang="ru-RU" dirty="0" smtClean="0"/>
              <a:t>Средний процент выполнения заданий данного раздела – 86,9%. К заданиям с наименьшим процентом выполнения относится </a:t>
            </a:r>
            <a:r>
              <a:rPr lang="ru-RU" dirty="0" smtClean="0">
                <a:solidFill>
                  <a:srgbClr val="FF0000"/>
                </a:solidFill>
              </a:rPr>
              <a:t>задание 16 </a:t>
            </a:r>
            <a:r>
              <a:rPr lang="ru-RU" dirty="0" smtClean="0"/>
              <a:t>(понимание в прочитанном тексте запрашиваемой информации, средний процент выполнения – 79,8%)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Раздел 3 (задания по лексике и грамматике)</a:t>
            </a:r>
          </a:p>
          <a:p>
            <a:pPr algn="just"/>
            <a:r>
              <a:rPr lang="ru-RU" dirty="0" smtClean="0"/>
              <a:t>Средний процент выполнения заданий данного раздела составляет – 74%. К заданиям с наименьшим процентом выполнения следует отнести </a:t>
            </a:r>
            <a:r>
              <a:rPr lang="ru-RU" dirty="0" smtClean="0">
                <a:solidFill>
                  <a:srgbClr val="FF0000"/>
                </a:solidFill>
              </a:rPr>
              <a:t>задание 30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лексико-грамматические навыки образования и употребления родственного слова нужной части речи с использованием аффиксации в коммуникативно-значимом контексте, средний процент выполнения – 66,4%)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задание 23 </a:t>
            </a:r>
            <a:r>
              <a:rPr lang="ru-RU" dirty="0" smtClean="0">
                <a:solidFill>
                  <a:srgbClr val="0070C0"/>
                </a:solidFill>
              </a:rPr>
              <a:t>(грамматические навыки употребления нужной морфологической формы данного слова в коммуникативно-значимом контексте, средний процент выполнения – 68,8%)</a:t>
            </a:r>
            <a:r>
              <a:rPr lang="ru-RU" dirty="0" smtClean="0"/>
              <a:t>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Раздел 4 (задание по письменной речи)</a:t>
            </a:r>
          </a:p>
          <a:p>
            <a:pPr algn="just"/>
            <a:r>
              <a:rPr lang="ru-RU" dirty="0" smtClean="0"/>
              <a:t>Учащиеся показали хорошие результаты выполнения задания по письменной речи по критериям «Решение коммуникативной задачи» (средний процент К1 – 85,0%) и «Организация письменного высказывания» (средний процент К2 – 87,5%). </a:t>
            </a:r>
            <a:r>
              <a:rPr lang="ru-RU" b="1" dirty="0" smtClean="0">
                <a:solidFill>
                  <a:srgbClr val="FF0000"/>
                </a:solidFill>
              </a:rPr>
              <a:t>Невысокий процент </a:t>
            </a:r>
            <a:r>
              <a:rPr lang="ru-RU" b="1" dirty="0" err="1" smtClean="0">
                <a:solidFill>
                  <a:srgbClr val="FF0000"/>
                </a:solidFill>
              </a:rPr>
              <a:t>справляемости</a:t>
            </a:r>
            <a:r>
              <a:rPr lang="ru-RU" b="1" dirty="0" smtClean="0">
                <a:solidFill>
                  <a:srgbClr val="FF0000"/>
                </a:solidFill>
              </a:rPr>
              <a:t> по критерию К3 (лексико-грамматическое оформление текста, средний процент выполнения – 41,3%).</a:t>
            </a: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525344"/>
            <a:ext cx="9180512" cy="3326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3"/>
          <p:cNvSpPr txBox="1"/>
          <p:nvPr/>
        </p:nvSpPr>
        <p:spPr>
          <a:xfrm>
            <a:off x="2132112" y="652289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9D9D9D"/>
                </a:solidFill>
              </a:rPr>
              <a:t>МУ ДПО «Информационно-образовательный Центр» г. Рыбинска</a:t>
            </a:r>
            <a:endParaRPr lang="ru-RU" sz="1400" b="1" dirty="0">
              <a:solidFill>
                <a:srgbClr val="9D9D9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8579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Раздел 5 (задания по говорению)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 заданием 1 </a:t>
            </a:r>
            <a:r>
              <a:rPr lang="ru-RU" b="1" dirty="0" smtClean="0">
                <a:solidFill>
                  <a:srgbClr val="FF0000"/>
                </a:solidFill>
              </a:rPr>
              <a:t>(чтение текста вслух) справились 59,6% экзаменуемых. Процент выполнения данного задания среди учащихся, получивших отметку «5» составил 85,6%. Наибольшие затруднения с выполнением данного задания испытали участники с низким уровнем подготовки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 заданием 2 </a:t>
            </a:r>
            <a:r>
              <a:rPr lang="ru-RU" dirty="0" smtClean="0"/>
              <a:t>(условный диалог-расспрос) справилось большинство участников экзамена. </a:t>
            </a:r>
          </a:p>
          <a:p>
            <a:endParaRPr lang="ru-RU" dirty="0" smtClean="0"/>
          </a:p>
          <a:p>
            <a:r>
              <a:rPr lang="ru-RU" dirty="0" smtClean="0"/>
              <a:t>При выполнении </a:t>
            </a:r>
            <a:r>
              <a:rPr lang="ru-RU" b="1" dirty="0" smtClean="0">
                <a:solidFill>
                  <a:srgbClr val="0070C0"/>
                </a:solidFill>
              </a:rPr>
              <a:t>задания 3</a:t>
            </a:r>
            <a:r>
              <a:rPr lang="ru-RU" dirty="0" smtClean="0"/>
              <a:t> (тематическое монологическое высказывание с вербальной основой в тексте задания) экзаменуемые продемонстрировали следующие результаты: средний процент выполнения задания по К1 – 73,5%, К2 – 80,6%, </a:t>
            </a:r>
            <a:r>
              <a:rPr lang="ru-RU" b="1" dirty="0" smtClean="0">
                <a:solidFill>
                  <a:srgbClr val="FF0000"/>
                </a:solidFill>
              </a:rPr>
              <a:t>К3 – 53,3%.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8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3178</Words>
  <Application>Microsoft Office PowerPoint</Application>
  <PresentationFormat>Экран (4:3)</PresentationFormat>
  <Paragraphs>192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Origa</dc:creator>
  <cp:lastModifiedBy>Натали</cp:lastModifiedBy>
  <cp:revision>87</cp:revision>
  <dcterms:created xsi:type="dcterms:W3CDTF">2020-04-03T11:49:42Z</dcterms:created>
  <dcterms:modified xsi:type="dcterms:W3CDTF">2023-02-16T00:27:44Z</dcterms:modified>
</cp:coreProperties>
</file>