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390" r:id="rId4"/>
    <p:sldId id="338" r:id="rId5"/>
    <p:sldId id="392" r:id="rId6"/>
    <p:sldId id="417" r:id="rId7"/>
    <p:sldId id="418" r:id="rId8"/>
    <p:sldId id="384" r:id="rId9"/>
    <p:sldId id="396" r:id="rId10"/>
    <p:sldId id="394" r:id="rId11"/>
    <p:sldId id="346" r:id="rId12"/>
    <p:sldId id="398" r:id="rId13"/>
    <p:sldId id="351" r:id="rId14"/>
    <p:sldId id="353" r:id="rId15"/>
    <p:sldId id="369" r:id="rId16"/>
    <p:sldId id="426" r:id="rId17"/>
    <p:sldId id="400" r:id="rId18"/>
    <p:sldId id="430" r:id="rId19"/>
    <p:sldId id="264" r:id="rId20"/>
    <p:sldId id="266" r:id="rId21"/>
    <p:sldId id="409" r:id="rId22"/>
    <p:sldId id="268" r:id="rId23"/>
    <p:sldId id="405" r:id="rId24"/>
    <p:sldId id="404" r:id="rId25"/>
    <p:sldId id="407" r:id="rId26"/>
    <p:sldId id="272" r:id="rId27"/>
    <p:sldId id="274" r:id="rId28"/>
    <p:sldId id="278" r:id="rId29"/>
    <p:sldId id="280" r:id="rId30"/>
    <p:sldId id="284" r:id="rId31"/>
    <p:sldId id="286" r:id="rId32"/>
    <p:sldId id="428" r:id="rId33"/>
    <p:sldId id="432" r:id="rId34"/>
    <p:sldId id="42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Desktop\2022%20&#1045;&#1043;&#1069;%20&#1058;&#1054;&#1051;&#1068;&#1050;&#1054;%20&#1042;&#1058;&#1043;%20&#1052;&#1056;%20&#1088;&#1072;&#1079;&#1088;&#1077;&#1079;&#1072;&#1084;&#1080;%20&#1087;&#1086;%20&#1054;&#1059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373780200551887E-2"/>
          <c:y val="2.3130249343832003E-2"/>
          <c:w val="0.94258348475671228"/>
          <c:h val="0.83622211726667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'06(Био)'!$J$904</c:f>
              <c:strCache>
                <c:ptCount val="1"/>
                <c:pt idx="0">
                  <c:v>Менее 60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21C-4731-AEB4-5BF79939DBCE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21C-4731-AEB4-5BF79939DBCE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21C-4731-AEB4-5BF79939DBCE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21C-4731-AEB4-5BF79939DBCE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821C-4731-AEB4-5BF79939DBCE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21C-4731-AEB4-5BF79939DBCE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821C-4731-AEB4-5BF79939DBCE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821C-4731-AEB4-5BF79939DBCE}"/>
              </c:ext>
            </c:extLst>
          </c:dPt>
          <c:dPt>
            <c:idx val="21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21C-4731-AEB4-5BF79939DBCE}"/>
              </c:ext>
            </c:extLst>
          </c:dPt>
          <c:dPt>
            <c:idx val="2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21C-4731-AEB4-5BF79939DBCE}"/>
              </c:ext>
            </c:extLst>
          </c:dPt>
          <c:dPt>
            <c:idx val="2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21C-4731-AEB4-5BF79939DBCE}"/>
              </c:ext>
            </c:extLst>
          </c:dPt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21C-4731-AEB4-5BF79939DBCE}"/>
              </c:ext>
            </c:extLst>
          </c:dPt>
          <c:dPt>
            <c:idx val="2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21C-4731-AEB4-5BF79939DBCE}"/>
              </c:ext>
            </c:extLst>
          </c:dPt>
          <c:dPt>
            <c:idx val="26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21C-4731-AEB4-5BF79939DBCE}"/>
              </c:ext>
            </c:extLst>
          </c:dPt>
          <c:dPt>
            <c:idx val="2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21C-4731-AEB4-5BF79939DBCE}"/>
              </c:ext>
            </c:extLst>
          </c:dPt>
          <c:dLbls>
            <c:dLbl>
              <c:idx val="17"/>
              <c:layout>
                <c:manualLayout>
                  <c:x val="-1.36752136752136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C-4731-AEB4-5BF79939DBCE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'06(Био)'!$K$2:$AL$2</c:f>
              <c:numCache>
                <c:formatCode>General</c:formatCode>
                <c:ptCount val="2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'06(Био)'!$K$904:$AL$904</c:f>
              <c:numCache>
                <c:formatCode>0.0</c:formatCode>
                <c:ptCount val="28"/>
                <c:pt idx="0">
                  <c:v>50.321199143468952</c:v>
                </c:pt>
                <c:pt idx="1">
                  <c:v>74.83940042826552</c:v>
                </c:pt>
                <c:pt idx="2">
                  <c:v>41.327623126338331</c:v>
                </c:pt>
                <c:pt idx="3">
                  <c:v>52.462526766595289</c:v>
                </c:pt>
                <c:pt idx="4">
                  <c:v>50.96359743040685</c:v>
                </c:pt>
                <c:pt idx="5">
                  <c:v>39.935760171306214</c:v>
                </c:pt>
                <c:pt idx="6">
                  <c:v>57.815845824411142</c:v>
                </c:pt>
                <c:pt idx="7">
                  <c:v>47.751605995717341</c:v>
                </c:pt>
                <c:pt idx="8">
                  <c:v>73.019271948608136</c:v>
                </c:pt>
                <c:pt idx="9">
                  <c:v>30.728051391862955</c:v>
                </c:pt>
                <c:pt idx="10">
                  <c:v>78.693790149892934</c:v>
                </c:pt>
                <c:pt idx="11">
                  <c:v>77.194860813704508</c:v>
                </c:pt>
                <c:pt idx="12">
                  <c:v>29.336188436830835</c:v>
                </c:pt>
                <c:pt idx="13">
                  <c:v>44.75374732334047</c:v>
                </c:pt>
                <c:pt idx="14">
                  <c:v>75.910064239828685</c:v>
                </c:pt>
                <c:pt idx="15">
                  <c:v>39.186295503211994</c:v>
                </c:pt>
                <c:pt idx="16">
                  <c:v>71.734475374732327</c:v>
                </c:pt>
                <c:pt idx="17">
                  <c:v>38.75802997858672</c:v>
                </c:pt>
                <c:pt idx="18">
                  <c:v>69.807280513918641</c:v>
                </c:pt>
                <c:pt idx="19">
                  <c:v>43.683083511777305</c:v>
                </c:pt>
                <c:pt idx="20">
                  <c:v>80.942184154175592</c:v>
                </c:pt>
                <c:pt idx="21">
                  <c:v>31.192005710206995</c:v>
                </c:pt>
                <c:pt idx="22">
                  <c:v>19.343326195574591</c:v>
                </c:pt>
                <c:pt idx="23">
                  <c:v>29.693076374018556</c:v>
                </c:pt>
                <c:pt idx="24">
                  <c:v>13.133476088508209</c:v>
                </c:pt>
                <c:pt idx="25">
                  <c:v>5.2105638829407566</c:v>
                </c:pt>
                <c:pt idx="26">
                  <c:v>10.920770877944326</c:v>
                </c:pt>
                <c:pt idx="27">
                  <c:v>14.489650249821556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821C-4731-AEB4-5BF79939D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81976064"/>
        <c:axId val="164246016"/>
      </c:barChart>
      <c:catAx>
        <c:axId val="18197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64246016"/>
        <c:crosses val="autoZero"/>
        <c:auto val="1"/>
        <c:lblAlgn val="ctr"/>
        <c:lblOffset val="100"/>
        <c:noMultiLvlLbl val="0"/>
      </c:catAx>
      <c:valAx>
        <c:axId val="164246016"/>
        <c:scaling>
          <c:orientation val="minMax"/>
          <c:max val="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819760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0.38342</cdr:x>
      <cdr:y>0.91823</cdr:y>
    </cdr:from>
    <cdr:to>
      <cdr:x>0.74786</cdr:x>
      <cdr:y>0.97786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4408" y="3907766"/>
          <a:ext cx="2361382" cy="253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Номера</a:t>
          </a:r>
          <a:r>
            <a:rPr lang="ru-RU" sz="1400" baseline="0" dirty="0"/>
            <a:t> заданий (</a:t>
          </a:r>
          <a:r>
            <a:rPr lang="ru-RU" sz="1400" baseline="0" dirty="0">
              <a:effectLst/>
            </a:rPr>
            <a:t>Биология</a:t>
          </a:r>
          <a:r>
            <a:rPr lang="ru-RU" sz="1400" baseline="0" dirty="0"/>
            <a:t>)</a:t>
          </a:r>
          <a:endParaRPr lang="ru-RU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65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1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7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7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59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26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0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11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11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22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B7E5-CFE0-4243-8344-D323CB3EAA30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77136-2007-4825-A9C5-E28145EB7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2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990656" cy="1827634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solidFill>
                  <a:schemeClr val="accent2"/>
                </a:solidFill>
              </a:rPr>
              <a:t>Аналитическая </a:t>
            </a:r>
            <a:r>
              <a:rPr lang="ru-RU" sz="3200" b="1" dirty="0">
                <a:solidFill>
                  <a:schemeClr val="accent2"/>
                </a:solidFill>
              </a:rPr>
              <a:t>информация </a:t>
            </a:r>
            <a:r>
              <a:rPr lang="ru-RU" sz="3200" b="1" dirty="0" smtClean="0">
                <a:solidFill>
                  <a:schemeClr val="accent2"/>
                </a:solidFill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по </a:t>
            </a:r>
            <a:r>
              <a:rPr lang="ru-RU" sz="3200" b="1" dirty="0">
                <a:solidFill>
                  <a:schemeClr val="accent2"/>
                </a:solidFill>
              </a:rPr>
              <a:t>итогам ГИА 2022 </a:t>
            </a:r>
            <a:r>
              <a:rPr lang="ru-RU" sz="3200" b="1" dirty="0" smtClean="0">
                <a:solidFill>
                  <a:schemeClr val="accent2"/>
                </a:solidFill>
              </a:rPr>
              <a:t>года </a:t>
            </a:r>
            <a:r>
              <a:rPr lang="ru-RU" sz="3200" b="1" dirty="0">
                <a:solidFill>
                  <a:schemeClr val="accent2"/>
                </a:solidFill>
              </a:rPr>
              <a:t>по предметам естественнонаучного </a:t>
            </a:r>
            <a:r>
              <a:rPr lang="ru-RU" sz="3200" b="1" dirty="0" smtClean="0">
                <a:solidFill>
                  <a:schemeClr val="accent2"/>
                </a:solidFill>
              </a:rPr>
              <a:t>цикла, 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проблемные </a:t>
            </a:r>
            <a:r>
              <a:rPr lang="ru-RU" sz="3200" b="1" dirty="0">
                <a:solidFill>
                  <a:schemeClr val="accent2"/>
                </a:solidFill>
              </a:rPr>
              <a:t>зоны и способы улучшения результатов. </a:t>
            </a:r>
            <a:r>
              <a:rPr lang="ru-RU" sz="3200" b="1" dirty="0" smtClean="0">
                <a:solidFill>
                  <a:schemeClr val="accent2"/>
                </a:solidFill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Методические </a:t>
            </a:r>
            <a:r>
              <a:rPr lang="ru-RU" sz="3200" b="1" dirty="0">
                <a:solidFill>
                  <a:schemeClr val="accent2"/>
                </a:solidFill>
              </a:rPr>
              <a:t>рекомендации по обеспечению индивидуального сопровождения школьников для успешной подготовки к итоговой аттестации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751552"/>
            <a:ext cx="4176464" cy="10801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Горшкова Н.Н., </a:t>
            </a:r>
          </a:p>
          <a:p>
            <a:r>
              <a:rPr lang="ru-RU" dirty="0" smtClean="0"/>
              <a:t>методист МУ ДПО «ИОЦ»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402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006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Обидные ошибки </a:t>
            </a:r>
            <a:r>
              <a:rPr lang="ru-RU" sz="2800" b="1" dirty="0"/>
              <a:t>выпускников </a:t>
            </a:r>
            <a:r>
              <a:rPr lang="ru-RU" sz="2800" b="1" dirty="0" smtClean="0"/>
              <a:t>11 </a:t>
            </a:r>
            <a:r>
              <a:rPr lang="ru-RU" sz="2800" b="1" dirty="0"/>
              <a:t>класса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на ЕГЭ </a:t>
            </a:r>
            <a:r>
              <a:rPr lang="ru-RU" sz="2800" b="1" dirty="0"/>
              <a:t>по химии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невнимательное прочтение условий заданий и инструкций перед заданиями.</a:t>
            </a:r>
          </a:p>
          <a:p>
            <a:r>
              <a:rPr lang="ru-RU" dirty="0" smtClean="0"/>
              <a:t>чтение </a:t>
            </a:r>
            <a:r>
              <a:rPr lang="ru-RU" dirty="0"/>
              <a:t>условия задания «по диагонали» или «</a:t>
            </a:r>
            <a:r>
              <a:rPr lang="ru-RU" dirty="0" err="1"/>
              <a:t>недочитывание</a:t>
            </a:r>
            <a:r>
              <a:rPr lang="ru-RU" dirty="0"/>
              <a:t>» вариантов ответа (</a:t>
            </a:r>
            <a:r>
              <a:rPr lang="ru-RU" dirty="0" err="1"/>
              <a:t>дистракторов</a:t>
            </a:r>
            <a:r>
              <a:rPr lang="ru-RU" dirty="0"/>
              <a:t>) до конца;</a:t>
            </a:r>
          </a:p>
          <a:p>
            <a:r>
              <a:rPr lang="ru-RU" dirty="0" smtClean="0"/>
              <a:t>условия </a:t>
            </a:r>
            <a:r>
              <a:rPr lang="ru-RU" dirty="0"/>
              <a:t>задания выпускник трактует, опираясь на личные ассоциации или на прежний опыт решения;</a:t>
            </a:r>
          </a:p>
          <a:p>
            <a:r>
              <a:rPr lang="ru-RU" dirty="0" smtClean="0"/>
              <a:t>ошибки </a:t>
            </a:r>
            <a:r>
              <a:rPr lang="ru-RU" dirty="0"/>
              <a:t>в знании химического содержания: языка науки (номенклатура, понятия, валентность), в знании свойств веществ и способов получения;</a:t>
            </a:r>
          </a:p>
          <a:p>
            <a:r>
              <a:rPr lang="ru-RU" dirty="0" smtClean="0"/>
              <a:t>даётся </a:t>
            </a:r>
            <a:r>
              <a:rPr lang="ru-RU" dirty="0"/>
              <a:t>ответ не на поставленный вопрос, а на тот, который выпускник сам себе сформулировал (</a:t>
            </a:r>
            <a:r>
              <a:rPr lang="ru-RU" dirty="0" err="1"/>
              <a:t>доформулировал</a:t>
            </a:r>
            <a:r>
              <a:rPr lang="ru-RU" dirty="0"/>
              <a:t>);</a:t>
            </a:r>
          </a:p>
          <a:p>
            <a:r>
              <a:rPr lang="ru-RU" dirty="0" smtClean="0"/>
              <a:t>ошибки </a:t>
            </a:r>
            <a:r>
              <a:rPr lang="ru-RU" dirty="0"/>
              <a:t>в арифметических расчётах, например, из-за невнимания к единицам измерения, запятым в дробях;</a:t>
            </a:r>
          </a:p>
          <a:p>
            <a:r>
              <a:rPr lang="ru-RU" dirty="0" smtClean="0"/>
              <a:t>ошибки </a:t>
            </a:r>
            <a:r>
              <a:rPr lang="ru-RU" dirty="0"/>
              <a:t>в оформлении решений и ответов (порядок цифр, возможность их повторения, искомая величина).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366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7920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Особенности КИМ ОГЭ-2022 </a:t>
            </a:r>
            <a:r>
              <a:rPr lang="ru-RU" sz="3200" b="1" dirty="0" smtClean="0"/>
              <a:t>по </a:t>
            </a:r>
            <a:r>
              <a:rPr lang="ru-RU" sz="3200" b="1" dirty="0" smtClean="0"/>
              <a:t>химии</a:t>
            </a:r>
            <a:r>
              <a:rPr lang="ru-RU" sz="3200" b="1" dirty="0" smtClean="0">
                <a:effectLst/>
              </a:rPr>
              <a:t/>
            </a:r>
            <a:br>
              <a:rPr lang="ru-RU" sz="3200" b="1" dirty="0" smtClean="0">
                <a:effectLst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877272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/>
              <a:t>Увеличена </a:t>
            </a:r>
            <a:r>
              <a:rPr lang="ru-RU" sz="1800" b="1" dirty="0"/>
              <a:t>доля заданий с множественным выбором ответа </a:t>
            </a:r>
            <a:r>
              <a:rPr lang="ru-RU" sz="1800" dirty="0"/>
              <a:t>(5, 6, 7, 8, 12, 14, 15) и заданий на установление соответствия между позициями </a:t>
            </a:r>
            <a:r>
              <a:rPr lang="ru-RU" sz="1800" dirty="0" smtClean="0"/>
              <a:t> множеств </a:t>
            </a:r>
            <a:r>
              <a:rPr lang="ru-RU" sz="1800" dirty="0"/>
              <a:t>(4, 10, 12, 13).</a:t>
            </a:r>
            <a:endParaRPr lang="ru-RU" sz="1800" dirty="0" smtClean="0">
              <a:effectLst/>
            </a:endParaRPr>
          </a:p>
          <a:p>
            <a:pPr algn="just"/>
            <a:r>
              <a:rPr lang="ru-RU" sz="1800" b="1" dirty="0" smtClean="0"/>
              <a:t>Добавлено </a:t>
            </a:r>
            <a:r>
              <a:rPr lang="ru-RU" sz="1800" b="1" dirty="0"/>
              <a:t>задание 1</a:t>
            </a:r>
            <a:r>
              <a:rPr lang="ru-RU" sz="1800" dirty="0"/>
              <a:t>, </a:t>
            </a:r>
            <a:r>
              <a:rPr lang="ru-RU" sz="1800" dirty="0" smtClean="0"/>
              <a:t>где </a:t>
            </a:r>
            <a:r>
              <a:rPr lang="ru-RU" sz="1800" dirty="0"/>
              <a:t>требуется выбрать два утверждения, в которых химический термин используется в определённом смысловом значении.</a:t>
            </a:r>
            <a:endParaRPr lang="ru-RU" sz="1800" dirty="0" smtClean="0">
              <a:effectLst/>
            </a:endParaRPr>
          </a:p>
          <a:p>
            <a:pPr algn="just"/>
            <a:r>
              <a:rPr lang="ru-RU" sz="1800" dirty="0" smtClean="0"/>
              <a:t>В </a:t>
            </a:r>
            <a:r>
              <a:rPr lang="ru-RU" sz="1800" dirty="0"/>
              <a:t>заданиях </a:t>
            </a:r>
            <a:r>
              <a:rPr lang="ru-RU" sz="1800" dirty="0" smtClean="0"/>
              <a:t>2, </a:t>
            </a:r>
            <a:r>
              <a:rPr lang="ru-RU" sz="1800" dirty="0"/>
              <a:t>3 </a:t>
            </a:r>
            <a:r>
              <a:rPr lang="ru-RU" sz="1800" dirty="0" smtClean="0"/>
              <a:t>и </a:t>
            </a:r>
            <a:r>
              <a:rPr lang="ru-RU" sz="1800" dirty="0"/>
              <a:t>16 </a:t>
            </a:r>
            <a:r>
              <a:rPr lang="ru-RU" sz="1800" b="1" dirty="0" smtClean="0"/>
              <a:t>требуется </a:t>
            </a:r>
            <a:r>
              <a:rPr lang="ru-RU" sz="1800" b="1" dirty="0"/>
              <a:t>вписать в поле ответа цифровые значения</a:t>
            </a:r>
            <a:r>
              <a:rPr lang="ru-RU" sz="1800" dirty="0"/>
              <a:t>, соответствующие условию задания.</a:t>
            </a:r>
            <a:endParaRPr lang="ru-RU" sz="1800" dirty="0" smtClean="0">
              <a:effectLst/>
            </a:endParaRPr>
          </a:p>
          <a:p>
            <a:pPr algn="just"/>
            <a:r>
              <a:rPr lang="ru-RU" sz="1800" b="1" dirty="0" smtClean="0"/>
              <a:t>Задания </a:t>
            </a:r>
            <a:r>
              <a:rPr lang="ru-RU" sz="1800" b="1" dirty="0"/>
              <a:t>18 и 19 предполагают выполнение расчётов </a:t>
            </a:r>
            <a:r>
              <a:rPr lang="ru-RU" sz="1800" dirty="0"/>
              <a:t>с использованием понятия «массовая доля химического элемента в веществе».</a:t>
            </a:r>
            <a:endParaRPr lang="ru-RU" sz="1800" dirty="0" smtClean="0">
              <a:effectLst/>
            </a:endParaRPr>
          </a:p>
          <a:p>
            <a:pPr algn="just"/>
            <a:r>
              <a:rPr lang="ru-RU" sz="1800" dirty="0" smtClean="0"/>
              <a:t>Из </a:t>
            </a:r>
            <a:r>
              <a:rPr lang="ru-RU" sz="1800" dirty="0"/>
              <a:t>части 1 </a:t>
            </a:r>
            <a:r>
              <a:rPr lang="ru-RU" sz="1800" b="1" dirty="0" smtClean="0"/>
              <a:t>исключено задание  по органической химии</a:t>
            </a:r>
            <a:r>
              <a:rPr lang="ru-RU" sz="1800" dirty="0" smtClean="0"/>
              <a:t>.</a:t>
            </a:r>
            <a:endParaRPr lang="ru-RU" sz="1800" dirty="0" smtClean="0">
              <a:effectLst/>
            </a:endParaRPr>
          </a:p>
          <a:p>
            <a:pPr algn="just"/>
            <a:r>
              <a:rPr lang="ru-RU" sz="1800" dirty="0" smtClean="0"/>
              <a:t>В </a:t>
            </a:r>
            <a:r>
              <a:rPr lang="ru-RU" sz="1800" dirty="0"/>
              <a:t>часть 2 </a:t>
            </a:r>
            <a:r>
              <a:rPr lang="ru-RU" sz="1800" b="1" dirty="0"/>
              <a:t>включено задание 21</a:t>
            </a:r>
            <a:r>
              <a:rPr lang="ru-RU" sz="1800" dirty="0"/>
              <a:t>, предусматривающие проверку понимания существования взаимосвязи между различными классами неорганических веществ и </a:t>
            </a:r>
            <a:r>
              <a:rPr lang="ru-RU" sz="1800" dirty="0" err="1"/>
              <a:t>сформированности</a:t>
            </a:r>
            <a:r>
              <a:rPr lang="ru-RU" sz="1800" dirty="0"/>
              <a:t> умения составлять уравнения реакций, отражающих эту связь. </a:t>
            </a:r>
            <a:endParaRPr lang="ru-RU" sz="1800" dirty="0" smtClean="0"/>
          </a:p>
          <a:p>
            <a:pPr algn="just"/>
            <a:r>
              <a:rPr lang="ru-RU" sz="1800" dirty="0" smtClean="0"/>
              <a:t>В </a:t>
            </a:r>
            <a:r>
              <a:rPr lang="ru-RU" sz="1800" dirty="0"/>
              <a:t>экзаменационный вариант добавлена обязательная для выполнения практическая </a:t>
            </a:r>
            <a:r>
              <a:rPr lang="ru-RU" sz="1800" dirty="0" smtClean="0"/>
              <a:t>часть: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dirty="0" smtClean="0"/>
              <a:t>в </a:t>
            </a:r>
            <a:r>
              <a:rPr lang="ru-RU" sz="1800" b="1" dirty="0"/>
              <a:t>задании 23 </a:t>
            </a:r>
            <a:r>
              <a:rPr lang="ru-RU" sz="1800" dirty="0"/>
              <a:t>из предложенного перечня необходимо выбрать два вещества, взаимодействие с которыми отражает химические свойства указанного в условии задания вещества, и составить с ними два уравнения реакций. </a:t>
            </a:r>
            <a:endParaRPr lang="ru-RU" sz="18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chemeClr val="tx2"/>
                </a:solidFill>
              </a:rPr>
              <a:t>Задание </a:t>
            </a:r>
            <a:r>
              <a:rPr lang="ru-RU" sz="1800" b="1" dirty="0">
                <a:solidFill>
                  <a:schemeClr val="tx2"/>
                </a:solidFill>
              </a:rPr>
              <a:t>24 </a:t>
            </a:r>
            <a:r>
              <a:rPr lang="ru-RU" sz="1800" dirty="0" smtClean="0">
                <a:solidFill>
                  <a:schemeClr val="tx2"/>
                </a:solidFill>
              </a:rPr>
              <a:t>предполагало </a:t>
            </a:r>
            <a:r>
              <a:rPr lang="ru-RU" sz="1800" b="1" dirty="0">
                <a:solidFill>
                  <a:srgbClr val="FF0000"/>
                </a:solidFill>
              </a:rPr>
              <a:t>проведение </a:t>
            </a:r>
            <a:r>
              <a:rPr lang="ru-RU" sz="1800" b="1" dirty="0" smtClean="0">
                <a:solidFill>
                  <a:srgbClr val="FF0000"/>
                </a:solidFill>
              </a:rPr>
              <a:t>реального эксперимента </a:t>
            </a:r>
            <a:r>
              <a:rPr lang="ru-RU" sz="1800" dirty="0" smtClean="0">
                <a:solidFill>
                  <a:schemeClr val="tx2"/>
                </a:solidFill>
              </a:rPr>
              <a:t>- двух </a:t>
            </a:r>
            <a:r>
              <a:rPr lang="ru-RU" sz="1800" dirty="0">
                <a:solidFill>
                  <a:schemeClr val="tx2"/>
                </a:solidFill>
              </a:rPr>
              <a:t>реакций, соответствующих составленным уравнениям реакций.</a:t>
            </a:r>
            <a:endParaRPr lang="ru-RU" sz="1800" dirty="0" smtClean="0">
              <a:solidFill>
                <a:schemeClr val="tx2"/>
              </a:solidFill>
              <a:effectLst/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64721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926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Особенности КИМ ЕГЭ-2022 по химии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Умение характеризовать химические свойства простых веществ и оксидов, которое в 2021 году проверялось заданием 6, в 2022 году контролировалось </a:t>
            </a:r>
            <a:r>
              <a:rPr lang="ru-RU" b="1" dirty="0"/>
              <a:t>заданиями 7 и 8</a:t>
            </a:r>
            <a:r>
              <a:rPr lang="ru-RU" dirty="0"/>
              <a:t>. Причем эти задания проверяли более широкий круг умений и способов действий. </a:t>
            </a:r>
            <a:endParaRPr lang="ru-RU" dirty="0" smtClean="0"/>
          </a:p>
          <a:p>
            <a:r>
              <a:rPr lang="ru-RU" dirty="0" smtClean="0"/>
              <a:t>Условием </a:t>
            </a:r>
            <a:r>
              <a:rPr lang="ru-RU" b="1" dirty="0"/>
              <a:t>задания 5 </a:t>
            </a:r>
            <a:r>
              <a:rPr lang="ru-RU" dirty="0"/>
              <a:t>в 2021 году было установление соответствия между классом/группой неорганического вещества и его формулой. В этом году формат этого задания усложнен. Для выполнения задания необходимо было знать не только номенклатуру и классификацию неорганических веществ, но и их свойства. </a:t>
            </a:r>
          </a:p>
          <a:p>
            <a:r>
              <a:rPr lang="ru-RU" dirty="0"/>
              <a:t>В </a:t>
            </a:r>
            <a:r>
              <a:rPr lang="ru-RU" b="1" dirty="0"/>
              <a:t>задании № 12 </a:t>
            </a:r>
            <a:r>
              <a:rPr lang="ru-RU" dirty="0"/>
              <a:t>снято ограничение на количество элементов ответа, из которых может состоять полный правильный ответ.</a:t>
            </a:r>
          </a:p>
          <a:p>
            <a:r>
              <a:rPr lang="ru-RU" dirty="0" smtClean="0"/>
              <a:t>В </a:t>
            </a:r>
            <a:r>
              <a:rPr lang="ru-RU" b="1" dirty="0"/>
              <a:t>задании № 21 </a:t>
            </a:r>
            <a:r>
              <a:rPr lang="ru-RU" dirty="0"/>
              <a:t>в 2022 году требовалось не только определять среду раствора при гидролизе водных растворов солей, как было в прошлые годы, но и расставить вещества в порядке уменьшения /увеличения кислотности среды (рН).</a:t>
            </a:r>
          </a:p>
          <a:p>
            <a:r>
              <a:rPr lang="ru-RU" dirty="0"/>
              <a:t>Включено </a:t>
            </a:r>
            <a:r>
              <a:rPr lang="ru-RU" b="1" dirty="0"/>
              <a:t>задание № 23 </a:t>
            </a:r>
            <a:r>
              <a:rPr lang="ru-RU" dirty="0"/>
              <a:t>на свойства равновесных систем, связанное с расчетом равновесного состава реагентов, либо концентраций исходных веществ на основе данных таблицы.</a:t>
            </a:r>
          </a:p>
          <a:p>
            <a:r>
              <a:rPr lang="ru-RU" dirty="0"/>
              <a:t>Изменено </a:t>
            </a:r>
            <a:r>
              <a:rPr lang="ru-RU" b="1" dirty="0"/>
              <a:t>расчетное задание № 28</a:t>
            </a:r>
            <a:r>
              <a:rPr lang="ru-RU" dirty="0"/>
              <a:t>. В этом году требовалось определить значение «выхода продукта реакции» или «массовой доли примеси». </a:t>
            </a:r>
          </a:p>
        </p:txBody>
      </p:sp>
    </p:spTree>
    <p:extLst>
      <p:ext uri="{BB962C8B-B14F-4D97-AF65-F5344CB8AC3E}">
        <p14:creationId xmlns:p14="http://schemas.microsoft.com/office/powerpoint/2010/main" val="53588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chemeClr val="accent2"/>
                </a:solidFill>
              </a:rPr>
              <a:t>Проблемное задание  на ОГЭ по химии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/>
              <a:t>задание </a:t>
            </a:r>
            <a:r>
              <a:rPr lang="ru-RU" sz="3200" b="1" dirty="0" smtClean="0"/>
              <a:t>№24 (</a:t>
            </a:r>
            <a:r>
              <a:rPr lang="ru-RU" sz="2800" b="1" dirty="0" smtClean="0"/>
              <a:t>высокий </a:t>
            </a:r>
            <a:r>
              <a:rPr lang="ru-RU" sz="2800" b="1" dirty="0" smtClean="0"/>
              <a:t>уровень сложности </a:t>
            </a:r>
            <a:r>
              <a:rPr lang="ru-RU" sz="2800" b="1" dirty="0" smtClean="0"/>
              <a:t>) 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accent2"/>
                </a:solidFill>
              </a:rPr>
              <a:t>проведение реального химического эксперимента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125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Сильное волнение во время выполнения реального эксперимента в условиях экзамена</a:t>
            </a:r>
          </a:p>
          <a:p>
            <a:pPr algn="just"/>
            <a:r>
              <a:rPr lang="ru-RU" dirty="0" smtClean="0"/>
              <a:t>Выпускники </a:t>
            </a:r>
            <a:r>
              <a:rPr lang="ru-RU" dirty="0"/>
              <a:t>неверно описывали признак реакции: цвет осадка, запах газа или его отсутствие. </a:t>
            </a:r>
            <a:endParaRPr lang="ru-RU" dirty="0" smtClean="0"/>
          </a:p>
          <a:p>
            <a:pPr algn="just"/>
            <a:r>
              <a:rPr lang="ru-RU" sz="2200" dirty="0" smtClean="0">
                <a:solidFill>
                  <a:schemeClr val="tx2"/>
                </a:solidFill>
              </a:rPr>
              <a:t>Необходимо </a:t>
            </a:r>
            <a:r>
              <a:rPr lang="ru-RU" sz="2200" dirty="0">
                <a:solidFill>
                  <a:schemeClr val="tx2"/>
                </a:solidFill>
              </a:rPr>
              <a:t>было написать: «выпадение бурого осадка», «выделение бесцветного газа», «растворение твёрдого вещества», «изменение цвета раствора». Ошибкой являлся неправильно указанный цвет осадка, к примеру, голубой вместо зелёного для </a:t>
            </a:r>
            <a:r>
              <a:rPr lang="en-US" sz="2200" dirty="0">
                <a:solidFill>
                  <a:schemeClr val="tx2"/>
                </a:solidFill>
              </a:rPr>
              <a:t>Fe</a:t>
            </a:r>
            <a:r>
              <a:rPr lang="ru-RU" sz="2200" dirty="0">
                <a:solidFill>
                  <a:schemeClr val="tx2"/>
                </a:solidFill>
              </a:rPr>
              <a:t>(ОН)2</a:t>
            </a:r>
            <a:r>
              <a:rPr lang="ru-RU" dirty="0">
                <a:solidFill>
                  <a:schemeClr val="tx2"/>
                </a:solidFill>
              </a:rPr>
              <a:t>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474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800" b="1" dirty="0" smtClean="0">
                <a:solidFill>
                  <a:schemeClr val="accent2"/>
                </a:solidFill>
              </a:rPr>
              <a:t>Проблемное задание на ОГЭ по химии </a:t>
            </a:r>
          </a:p>
          <a:p>
            <a:pPr marL="0" indent="0" algn="ctr">
              <a:buNone/>
            </a:pPr>
            <a:r>
              <a:rPr lang="ru-RU" sz="3800" b="1" dirty="0" smtClean="0">
                <a:solidFill>
                  <a:schemeClr val="accent2"/>
                </a:solidFill>
              </a:rPr>
              <a:t>  </a:t>
            </a:r>
            <a:r>
              <a:rPr lang="ru-RU" sz="3800" b="1" dirty="0" smtClean="0"/>
              <a:t>Задание </a:t>
            </a:r>
            <a:r>
              <a:rPr lang="ru-RU" sz="3800" b="1" dirty="0" smtClean="0"/>
              <a:t>№ </a:t>
            </a:r>
            <a:r>
              <a:rPr lang="ru-RU" sz="3800" b="1" dirty="0" smtClean="0"/>
              <a:t>22 (расчетная задача)</a:t>
            </a:r>
            <a:endParaRPr lang="ru-RU" sz="3800" dirty="0" smtClean="0">
              <a:effectLst/>
            </a:endParaRPr>
          </a:p>
          <a:p>
            <a:r>
              <a:rPr lang="ru-RU" dirty="0" smtClean="0"/>
              <a:t>В </a:t>
            </a:r>
            <a:r>
              <a:rPr lang="ru-RU" dirty="0"/>
              <a:t>73 г соляной кислоты с массовой долей </a:t>
            </a:r>
            <a:r>
              <a:rPr lang="ru-RU" dirty="0" err="1"/>
              <a:t>хлороводорода</a:t>
            </a:r>
            <a:r>
              <a:rPr lang="ru-RU" dirty="0"/>
              <a:t> 5 % поместили избыток цинка. Вычислите объём выделившегося газа (н. у,).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Ошибки </a:t>
            </a:r>
            <a:r>
              <a:rPr lang="ru-RU" sz="2800" b="1" dirty="0" smtClean="0">
                <a:solidFill>
                  <a:schemeClr val="tx2"/>
                </a:solidFill>
              </a:rPr>
              <a:t>в этом задании свидетельствуют о недостаточной </a:t>
            </a:r>
            <a:r>
              <a:rPr lang="ru-RU" sz="2800" b="1" dirty="0" err="1" smtClean="0">
                <a:solidFill>
                  <a:schemeClr val="tx2"/>
                </a:solidFill>
              </a:rPr>
              <a:t>сформированности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метапредметных</a:t>
            </a:r>
            <a:r>
              <a:rPr lang="ru-RU" sz="2800" b="1" dirty="0" smtClean="0">
                <a:solidFill>
                  <a:schemeClr val="tx2"/>
                </a:solidFill>
              </a:rPr>
              <a:t> умений:</a:t>
            </a:r>
          </a:p>
          <a:p>
            <a:r>
              <a:rPr lang="ru-RU" sz="2800" dirty="0" smtClean="0"/>
              <a:t>переведение </a:t>
            </a:r>
            <a:r>
              <a:rPr lang="ru-RU" sz="2800" dirty="0"/>
              <a:t>текстовой информации в знаково-символическую систему химического языка. </a:t>
            </a:r>
            <a:endParaRPr lang="ru-RU" sz="2800" dirty="0" smtClean="0"/>
          </a:p>
          <a:p>
            <a:r>
              <a:rPr lang="ru-RU" sz="2800" dirty="0" smtClean="0"/>
              <a:t>анализ условия</a:t>
            </a:r>
          </a:p>
          <a:p>
            <a:r>
              <a:rPr lang="ru-RU" sz="2800" dirty="0" smtClean="0"/>
              <a:t>отделение </a:t>
            </a:r>
            <a:r>
              <a:rPr lang="ru-RU" sz="2800" dirty="0"/>
              <a:t>известного от неизвестного. </a:t>
            </a:r>
            <a:endParaRPr lang="ru-RU" sz="2800" dirty="0" smtClean="0"/>
          </a:p>
          <a:p>
            <a:r>
              <a:rPr lang="ru-RU" sz="2800" dirty="0" smtClean="0"/>
              <a:t>логически рассуждать</a:t>
            </a:r>
          </a:p>
          <a:p>
            <a:r>
              <a:rPr lang="ru-RU" sz="2800" dirty="0" smtClean="0"/>
              <a:t>устанавливать причинно-следственные связи </a:t>
            </a:r>
            <a:r>
              <a:rPr lang="ru-RU" sz="2800" dirty="0"/>
              <a:t>между известными физическими величинами и неизвестной величиной </a:t>
            </a:r>
            <a:endParaRPr lang="ru-RU" sz="2800" dirty="0" smtClean="0"/>
          </a:p>
          <a:p>
            <a:r>
              <a:rPr lang="ru-RU" sz="2800" dirty="0" smtClean="0"/>
              <a:t>строить математическую </a:t>
            </a:r>
            <a:r>
              <a:rPr lang="ru-RU" sz="2800" dirty="0"/>
              <a:t>модель задачи (на языке математических формул) </a:t>
            </a:r>
            <a:endParaRPr lang="ru-RU" sz="2800" dirty="0" smtClean="0"/>
          </a:p>
          <a:p>
            <a:r>
              <a:rPr lang="ru-RU" sz="2800" dirty="0" smtClean="0"/>
              <a:t>определять </a:t>
            </a:r>
            <a:r>
              <a:rPr lang="ru-RU" sz="2800" dirty="0"/>
              <a:t>план </a:t>
            </a:r>
            <a:r>
              <a:rPr lang="ru-RU" sz="2800" dirty="0" smtClean="0"/>
              <a:t>решения задачи, способ </a:t>
            </a:r>
            <a:r>
              <a:rPr lang="ru-RU" sz="2800" dirty="0"/>
              <a:t>решения </a:t>
            </a:r>
            <a:endParaRPr lang="ru-RU" sz="2800" dirty="0" smtClean="0"/>
          </a:p>
          <a:p>
            <a:r>
              <a:rPr lang="ru-RU" sz="2800" dirty="0" smtClean="0"/>
              <a:t>реализовывать план </a:t>
            </a:r>
            <a:r>
              <a:rPr lang="ru-RU" sz="2800" dirty="0"/>
              <a:t>решения </a:t>
            </a:r>
            <a:r>
              <a:rPr lang="ru-RU" sz="2800" dirty="0" smtClean="0"/>
              <a:t>задачи</a:t>
            </a:r>
          </a:p>
          <a:p>
            <a:r>
              <a:rPr lang="ru-RU" sz="2800" dirty="0" smtClean="0"/>
              <a:t>осуществлять самоконтроль </a:t>
            </a:r>
            <a:r>
              <a:rPr lang="ru-RU" sz="2800" dirty="0"/>
              <a:t>за каждым </a:t>
            </a:r>
            <a:r>
              <a:rPr lang="ru-RU" sz="2800" dirty="0" smtClean="0"/>
              <a:t>действием</a:t>
            </a:r>
            <a:endParaRPr lang="ru-RU" sz="28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418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820472" cy="72008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b="1" dirty="0" smtClean="0">
                <a:solidFill>
                  <a:schemeClr val="accent2"/>
                </a:solidFill>
              </a:rPr>
              <a:t>Проблемные задания </a:t>
            </a:r>
            <a:r>
              <a:rPr lang="ru-RU" sz="2800" b="1" dirty="0">
                <a:solidFill>
                  <a:schemeClr val="accent2"/>
                </a:solidFill>
              </a:rPr>
              <a:t>на </a:t>
            </a:r>
            <a:r>
              <a:rPr lang="ru-RU" sz="2800" b="1" dirty="0" smtClean="0">
                <a:solidFill>
                  <a:schemeClr val="accent2"/>
                </a:solidFill>
              </a:rPr>
              <a:t>ЕГЭ </a:t>
            </a:r>
            <a:r>
              <a:rPr lang="ru-RU" sz="2800" b="1" dirty="0">
                <a:solidFill>
                  <a:schemeClr val="accent2"/>
                </a:solidFill>
              </a:rPr>
              <a:t>по химии </a:t>
            </a:r>
            <a:br>
              <a:rPr lang="ru-RU" sz="2800" b="1" dirty="0">
                <a:solidFill>
                  <a:schemeClr val="accent2"/>
                </a:solidFill>
              </a:rPr>
            </a:br>
            <a:r>
              <a:rPr lang="ru-RU" sz="2700" b="1" dirty="0" smtClean="0"/>
              <a:t>в </a:t>
            </a:r>
            <a:r>
              <a:rPr lang="ru-RU" sz="2700" b="1" dirty="0" smtClean="0"/>
              <a:t>базовой части курса </a:t>
            </a:r>
            <a:r>
              <a:rPr lang="ru-RU" sz="27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задание </a:t>
            </a:r>
            <a:r>
              <a:rPr lang="ru-RU" b="1" dirty="0"/>
              <a:t>№ 1 </a:t>
            </a:r>
            <a:r>
              <a:rPr lang="ru-RU" dirty="0"/>
              <a:t>«Строение электронных оболочек атомов» </a:t>
            </a:r>
            <a:r>
              <a:rPr lang="ru-RU" b="1" dirty="0">
                <a:solidFill>
                  <a:srgbClr val="FF0000"/>
                </a:solidFill>
              </a:rPr>
              <a:t>(34,9 %)</a:t>
            </a:r>
            <a:endParaRPr lang="ru-RU" dirty="0"/>
          </a:p>
          <a:p>
            <a:r>
              <a:rPr lang="ru-RU" b="1" dirty="0" smtClean="0"/>
              <a:t>задание </a:t>
            </a:r>
            <a:r>
              <a:rPr lang="ru-RU" b="1" dirty="0"/>
              <a:t>№ 4  </a:t>
            </a:r>
            <a:r>
              <a:rPr lang="ru-RU" dirty="0"/>
              <a:t>«Химическая связь» </a:t>
            </a:r>
            <a:r>
              <a:rPr lang="ru-RU" b="1" dirty="0">
                <a:solidFill>
                  <a:srgbClr val="FF0000"/>
                </a:solidFill>
              </a:rPr>
              <a:t>(37,82 </a:t>
            </a:r>
            <a:r>
              <a:rPr lang="ru-RU" b="1" dirty="0" smtClean="0">
                <a:solidFill>
                  <a:srgbClr val="FF0000"/>
                </a:solidFill>
              </a:rPr>
              <a:t>%)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/>
              <a:t>задание № 12 </a:t>
            </a:r>
            <a:r>
              <a:rPr lang="ru-RU" dirty="0"/>
              <a:t>«Характерные химические свойства и основные способы получения углеводородов и кислородосодержащих органических соединений</a:t>
            </a:r>
            <a:r>
              <a:rPr lang="ru-RU" dirty="0" smtClean="0"/>
              <a:t>» (</a:t>
            </a:r>
            <a:r>
              <a:rPr lang="ru-RU" b="1" dirty="0" smtClean="0">
                <a:solidFill>
                  <a:srgbClr val="FF0000"/>
                </a:solidFill>
              </a:rPr>
              <a:t>32,79%);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/>
              <a:t>задание № 25 </a:t>
            </a:r>
            <a:r>
              <a:rPr lang="ru-RU" dirty="0"/>
              <a:t>«Правила работы в лаборатории. Научные методы исследования химических веществ. Понятие о металлургии: общие способы получения металлов. Общие научные принципы химического производства. Высокомолекулярные соединения» </a:t>
            </a:r>
            <a:r>
              <a:rPr lang="ru-RU" b="1" dirty="0">
                <a:solidFill>
                  <a:srgbClr val="FF0000"/>
                </a:solidFill>
              </a:rPr>
              <a:t>(33,93 </a:t>
            </a:r>
            <a:r>
              <a:rPr lang="ru-RU" b="1" dirty="0" smtClean="0">
                <a:solidFill>
                  <a:srgbClr val="FF0000"/>
                </a:solidFill>
              </a:rPr>
              <a:t>%)</a:t>
            </a:r>
          </a:p>
          <a:p>
            <a:pPr marL="0" indent="0">
              <a:buNone/>
            </a:pPr>
            <a:endParaRPr lang="ru-RU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400" dirty="0" smtClean="0">
                <a:solidFill>
                  <a:schemeClr val="accent1"/>
                </a:solidFill>
              </a:rPr>
              <a:t>В </a:t>
            </a:r>
            <a:r>
              <a:rPr lang="ru-RU" sz="3400" dirty="0">
                <a:solidFill>
                  <a:schemeClr val="accent1"/>
                </a:solidFill>
              </a:rPr>
              <a:t>прошлые годы </a:t>
            </a:r>
            <a:r>
              <a:rPr lang="ru-RU" sz="3400" dirty="0" smtClean="0">
                <a:solidFill>
                  <a:schemeClr val="accent1"/>
                </a:solidFill>
              </a:rPr>
              <a:t>участники ЕГЭ успешно </a:t>
            </a:r>
            <a:r>
              <a:rPr lang="ru-RU" sz="3400" dirty="0">
                <a:solidFill>
                  <a:schemeClr val="accent1"/>
                </a:solidFill>
              </a:rPr>
              <a:t>выполняли задания, проверяющие умения характеризовать электронное строение атомов, определять виды химической связи и типы кристаллических решеток, то в 2022 году эти задания вызвали у многих выпускников затруднения.</a:t>
            </a:r>
          </a:p>
          <a:p>
            <a:endParaRPr lang="ru-RU" sz="3400" b="1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867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763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Способы улучшения результатов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Общие методические </a:t>
            </a:r>
            <a:r>
              <a:rPr lang="ru-RU" sz="2800" b="1" dirty="0" smtClean="0"/>
              <a:t>рекомендации </a:t>
            </a:r>
            <a:br>
              <a:rPr lang="ru-RU" sz="2800" b="1" dirty="0" smtClean="0"/>
            </a:br>
            <a:r>
              <a:rPr lang="ru-RU" sz="2800" b="1" dirty="0" smtClean="0"/>
              <a:t>по подготовке к </a:t>
            </a:r>
            <a:r>
              <a:rPr lang="ru-RU" sz="2800" b="1" dirty="0" smtClean="0"/>
              <a:t>ГИА-2023 по химии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необходимо </a:t>
            </a:r>
            <a:r>
              <a:rPr lang="ru-RU" b="1" dirty="0">
                <a:solidFill>
                  <a:srgbClr val="FF0000"/>
                </a:solidFill>
              </a:rPr>
              <a:t>совершенствовать организацию и методику преподавания предмета.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целенаправленная </a:t>
            </a:r>
            <a:r>
              <a:rPr lang="ru-RU" dirty="0"/>
              <a:t>работа по изучению, повторению и обобщению изученного материала, чтобы основные понятия курса химии стали системой знаний для выпускников. </a:t>
            </a:r>
            <a:endParaRPr lang="ru-RU" dirty="0" smtClean="0"/>
          </a:p>
          <a:p>
            <a:r>
              <a:rPr lang="ru-RU" dirty="0" smtClean="0"/>
              <a:t>нельзя </a:t>
            </a:r>
            <a:r>
              <a:rPr lang="ru-RU" dirty="0"/>
              <a:t>сводить подготовку к ЕГЭ только к тренировке по выполнению различных вариантов тестов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выпускники </a:t>
            </a:r>
            <a:r>
              <a:rPr lang="ru-RU" dirty="0"/>
              <a:t>не имея хорошей теоретической и практической базы по химии, допускают ошибки при ответах на задания. Чтобы ответить на вопросы заданий не только базовой части, но и повышенного и высокого уровней сложности учащиеся, прежде всего, должны хорошо знать основы химии.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первых дней знакомства с предметом необходимо использовать такую методику обучения, которая бы позволила создать хорошую теоретическую и практическую базу по химии. </a:t>
            </a:r>
          </a:p>
        </p:txBody>
      </p:sp>
    </p:spTree>
    <p:extLst>
      <p:ext uri="{BB962C8B-B14F-4D97-AF65-F5344CB8AC3E}">
        <p14:creationId xmlns:p14="http://schemas.microsoft.com/office/powerpoint/2010/main" val="3598254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Способы улучшения результатов </a:t>
            </a:r>
            <a:r>
              <a:rPr lang="ru-RU" sz="2800" b="1" dirty="0" smtClean="0">
                <a:solidFill>
                  <a:schemeClr val="accent2"/>
                </a:solidFill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/>
              <a:t>Методические рекомендации </a:t>
            </a:r>
            <a:r>
              <a:rPr lang="ru-RU" sz="2800" b="1" dirty="0" smtClean="0"/>
              <a:t>по организации обучения </a:t>
            </a:r>
            <a:r>
              <a:rPr lang="ru-RU" sz="2800" b="1" dirty="0" smtClean="0"/>
              <a:t>школьников </a:t>
            </a:r>
            <a:r>
              <a:rPr lang="ru-RU" sz="2800" b="1" dirty="0" smtClean="0"/>
              <a:t>«группы риска»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268760"/>
            <a:ext cx="9108504" cy="55892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Начать с освоения химического языка </a:t>
            </a:r>
          </a:p>
          <a:p>
            <a:r>
              <a:rPr lang="ru-RU" dirty="0" smtClean="0"/>
              <a:t>Использовать </a:t>
            </a:r>
            <a:r>
              <a:rPr lang="ru-RU" dirty="0"/>
              <a:t>такие формы обучения, как элективные курсы, внеурочная деятельность, самостоятельная работа </a:t>
            </a:r>
            <a:r>
              <a:rPr lang="ru-RU" dirty="0" smtClean="0"/>
              <a:t>дома</a:t>
            </a:r>
            <a:endParaRPr lang="ru-RU" dirty="0"/>
          </a:p>
          <a:p>
            <a:r>
              <a:rPr lang="ru-RU" dirty="0" smtClean="0"/>
              <a:t>Система подготовки должна включать неоднократное </a:t>
            </a:r>
            <a:r>
              <a:rPr lang="ru-RU" dirty="0"/>
              <a:t>выполнение одних и тех же опытов, решение теоретических, экспериментальных и практических задач по </a:t>
            </a:r>
            <a:r>
              <a:rPr lang="ru-RU" dirty="0" smtClean="0"/>
              <a:t>аналогии </a:t>
            </a:r>
          </a:p>
          <a:p>
            <a:r>
              <a:rPr lang="ru-RU" dirty="0" smtClean="0"/>
              <a:t>Использовать наглядность</a:t>
            </a:r>
            <a:r>
              <a:rPr lang="ru-RU" dirty="0"/>
              <a:t>, </a:t>
            </a:r>
            <a:r>
              <a:rPr lang="ru-RU" dirty="0" smtClean="0"/>
              <a:t>возможности </a:t>
            </a:r>
            <a:r>
              <a:rPr lang="ru-RU" dirty="0"/>
              <a:t>визуализировать химические </a:t>
            </a:r>
            <a:r>
              <a:rPr lang="ru-RU" dirty="0" smtClean="0"/>
              <a:t>процессы при </a:t>
            </a:r>
            <a:r>
              <a:rPr lang="ru-RU" dirty="0"/>
              <a:t>помощи схем и </a:t>
            </a:r>
            <a:r>
              <a:rPr lang="ru-RU" dirty="0" smtClean="0"/>
              <a:t>рисунков</a:t>
            </a:r>
            <a:endParaRPr lang="ru-RU" dirty="0"/>
          </a:p>
          <a:p>
            <a:r>
              <a:rPr lang="ru-RU" dirty="0" smtClean="0"/>
              <a:t>Необходимо серьёзное </a:t>
            </a:r>
            <a:r>
              <a:rPr lang="ru-RU" dirty="0"/>
              <a:t>усиление математической </a:t>
            </a:r>
            <a:r>
              <a:rPr lang="ru-RU" dirty="0" smtClean="0"/>
              <a:t>подготовки</a:t>
            </a:r>
            <a:endParaRPr lang="ru-RU" dirty="0"/>
          </a:p>
          <a:p>
            <a:r>
              <a:rPr lang="ru-RU" dirty="0" smtClean="0"/>
              <a:t>Задания </a:t>
            </a:r>
            <a:r>
              <a:rPr lang="ru-RU" dirty="0"/>
              <a:t>для этой группы учащихся должны быть посильными, включать в себя максимальное количество практических действий «руками», а также использовать все доступные средства наглядности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работать с тестами различного уровня сложности как во время текущего, так и во время итогового контроля; </a:t>
            </a:r>
          </a:p>
          <a:p>
            <a:pPr lvl="0"/>
            <a:r>
              <a:rPr lang="ru-RU" dirty="0" smtClean="0"/>
              <a:t>систематически проводить тематические диагностические работы в формате заданий </a:t>
            </a:r>
            <a:r>
              <a:rPr lang="ru-RU" dirty="0" err="1" smtClean="0"/>
              <a:t>КИМов</a:t>
            </a:r>
            <a:r>
              <a:rPr lang="ru-RU" dirty="0" smtClean="0"/>
              <a:t> ОГЭ в соответствии с «Дорожной картой подготовки к ГИА».</a:t>
            </a:r>
          </a:p>
          <a:p>
            <a:pPr lvl="0"/>
            <a:r>
              <a:rPr lang="ru-RU" dirty="0" smtClean="0"/>
              <a:t>бороться с небрежностью, невнимательностью при выполнении заданий, акцентировать внимание на аккуратность переписывания ответов с черновика, чтобы избежать пропуска коэффициентов, индексов, зарядов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424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Способы </a:t>
            </a:r>
            <a:r>
              <a:rPr lang="ru-RU" sz="2800" b="1" dirty="0">
                <a:solidFill>
                  <a:schemeClr val="accent2"/>
                </a:solidFill>
              </a:rPr>
              <a:t>улучшения результатов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Методические </a:t>
            </a:r>
            <a:r>
              <a:rPr lang="ru-RU" sz="2800" b="1" dirty="0" smtClean="0"/>
              <a:t>рекомендации </a:t>
            </a:r>
            <a:br>
              <a:rPr lang="ru-RU" sz="2800" b="1" dirty="0" smtClean="0"/>
            </a:br>
            <a:r>
              <a:rPr lang="ru-RU" sz="2800" b="1" dirty="0" smtClean="0"/>
              <a:t>по формированию экспериментальных умений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5"/>
            <a:ext cx="9036496" cy="5733256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/>
              <a:t>в </a:t>
            </a:r>
            <a:r>
              <a:rPr lang="ru-RU" sz="2000" dirty="0"/>
              <a:t>полном объеме выполнять практическую часть курса химии 8 и 9 класса, не заменяя реальный химический эксперимент виртуальным; </a:t>
            </a:r>
          </a:p>
          <a:p>
            <a:pPr lvl="0" algn="just"/>
            <a:r>
              <a:rPr lang="ru-RU" sz="2000" dirty="0"/>
              <a:t>обращать особое внимание на отработку навыков соблюдения техники безопасности при выполнении различного рода практических работ по химии; </a:t>
            </a:r>
          </a:p>
          <a:p>
            <a:pPr lvl="0" algn="just"/>
            <a:r>
              <a:rPr lang="ru-RU" sz="2000" dirty="0"/>
              <a:t>уделять большее внимание обсуждению основных этапов выполнения химического эксперимента, а также отработке умений фиксировать его результаты;</a:t>
            </a:r>
          </a:p>
          <a:p>
            <a:pPr lvl="0" algn="just"/>
            <a:r>
              <a:rPr lang="ru-RU" sz="2000" dirty="0" smtClean="0"/>
              <a:t>систематически </a:t>
            </a:r>
            <a:r>
              <a:rPr lang="ru-RU" sz="2000" dirty="0"/>
              <a:t>развивать практические навыки решения экспериментальных задач на уроке и занятиях внеурочной </a:t>
            </a:r>
            <a:r>
              <a:rPr lang="ru-RU" sz="2000" dirty="0" smtClean="0"/>
              <a:t>деятельности</a:t>
            </a:r>
            <a:endParaRPr lang="ru-RU" sz="2000" dirty="0"/>
          </a:p>
          <a:p>
            <a:pPr lvl="0" algn="just"/>
            <a:r>
              <a:rPr lang="ru-RU" sz="2000" dirty="0" smtClean="0"/>
              <a:t>улучшать </a:t>
            </a:r>
            <a:r>
              <a:rPr lang="ru-RU" sz="2000" dirty="0"/>
              <a:t>материальную базу школьных химических лабораторий для включения каждого ученика в проведение реального эксперимента;</a:t>
            </a:r>
          </a:p>
          <a:p>
            <a:pPr lvl="0" algn="just"/>
            <a:r>
              <a:rPr lang="ru-RU" sz="2000" dirty="0"/>
              <a:t>включать реальный химический эксперимент в индивидуальный образовательный проект, развивая навык постановки цели проекта по результатам описанного эксперимента, исследования;</a:t>
            </a:r>
          </a:p>
          <a:p>
            <a:pPr lvl="0" algn="just"/>
            <a:r>
              <a:rPr lang="ru-RU" sz="2000" dirty="0"/>
              <a:t>включать домашний эксперимент в образовательную деятельность с соблюдением техники безопасности;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4363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численности участников  </a:t>
            </a:r>
            <a:br>
              <a:rPr lang="ru-RU" sz="2800" b="1" dirty="0" smtClean="0"/>
            </a:br>
            <a:r>
              <a:rPr lang="ru-RU" sz="2800" b="1" dirty="0" smtClean="0"/>
              <a:t>ЕГЭ </a:t>
            </a:r>
            <a:r>
              <a:rPr lang="ru-RU" sz="2800" b="1" dirty="0" smtClean="0"/>
              <a:t>по биологии по </a:t>
            </a:r>
            <a:r>
              <a:rPr lang="ru-RU" sz="2800" b="1" dirty="0" smtClean="0"/>
              <a:t>ЯО </a:t>
            </a:r>
            <a:r>
              <a:rPr lang="x-none" sz="2800" b="1" smtClean="0"/>
              <a:t>за </a:t>
            </a:r>
            <a:r>
              <a:rPr lang="x-none" sz="2800" b="1"/>
              <a:t>последние 3 года</a:t>
            </a:r>
            <a:endParaRPr lang="ru-RU" sz="2800" b="1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12479"/>
              </p:ext>
            </p:extLst>
          </p:nvPr>
        </p:nvGraphicFramePr>
        <p:xfrm>
          <a:off x="323528" y="1772816"/>
          <a:ext cx="8363273" cy="21802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3214"/>
                <a:gridCol w="1363214"/>
                <a:gridCol w="1366559"/>
                <a:gridCol w="1364886"/>
                <a:gridCol w="1364886"/>
                <a:gridCol w="1540514"/>
              </a:tblGrid>
              <a:tr h="6371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r>
                        <a:rPr lang="en-US" sz="1800" dirty="0">
                          <a:effectLst/>
                        </a:rPr>
                        <a:t>2</a:t>
                      </a:r>
                      <a:r>
                        <a:rPr lang="ru-RU" sz="1800" dirty="0">
                          <a:effectLst/>
                        </a:rPr>
                        <a:t>1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2022 г.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чел.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от общего числа участников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чел.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от общего числа участников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чел.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от общего числа участников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</a:tr>
              <a:tr h="59667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1038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1102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1001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17,0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4725144"/>
            <a:ext cx="8044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Рыбинске сдавали ЕГЭ по биологии </a:t>
            </a:r>
            <a:r>
              <a:rPr lang="ru-RU" b="1" dirty="0" smtClean="0"/>
              <a:t>132 чел</a:t>
            </a:r>
            <a:r>
              <a:rPr lang="ru-RU" dirty="0" smtClean="0"/>
              <a:t>., в прошлом году 168 чел.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78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Динамика численности участников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ОГЭ </a:t>
            </a:r>
            <a:r>
              <a:rPr lang="ru-RU" sz="3200" b="1" dirty="0"/>
              <a:t>по химии </a:t>
            </a:r>
            <a:r>
              <a:rPr lang="x-none" sz="3200" b="1"/>
              <a:t>за последние 3 года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246146"/>
              </p:ext>
            </p:extLst>
          </p:nvPr>
        </p:nvGraphicFramePr>
        <p:xfrm>
          <a:off x="0" y="1628801"/>
          <a:ext cx="9144000" cy="368137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992270"/>
                <a:gridCol w="859536"/>
                <a:gridCol w="859536"/>
                <a:gridCol w="859536"/>
                <a:gridCol w="859536"/>
                <a:gridCol w="993039"/>
                <a:gridCol w="720547"/>
              </a:tblGrid>
              <a:tr h="4286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Участники ОГЭ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2018 г.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2019 г.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2022 г.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8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Выпускники текущего года, обучающиеся по программам ООО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7350" algn="l"/>
                        </a:tabLst>
                      </a:pPr>
                      <a:r>
                        <a:rPr lang="ru-RU" sz="2000">
                          <a:effectLst/>
                        </a:rPr>
                        <a:t>1329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99,9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1345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/>
                          </a:solidFill>
                          <a:effectLst/>
                        </a:rPr>
                        <a:t>1025</a:t>
                      </a:r>
                      <a:endParaRPr lang="ru-RU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Выпускники лицеев и гимназий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214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16,1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196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14,6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181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17,66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Выпускники СОШ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1040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78,2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1068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79,41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809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78,93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Обучающиеся на дому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0,1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Участники с ограниченными возможностями здоровья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0,4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0,2</a:t>
                      </a:r>
                      <a:endParaRPr lang="ru-RU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0,78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5589240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2022 году экзаменуемых было </a:t>
            </a:r>
            <a:r>
              <a:rPr lang="ru-RU" b="1" dirty="0" smtClean="0"/>
              <a:t>меньше примерно на 300 человек</a:t>
            </a:r>
            <a:r>
              <a:rPr lang="ru-RU" dirty="0" smtClean="0"/>
              <a:t>, чем в предыдущие годы, что составляет около 24 % от общего числа участников.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374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1008112"/>
          </a:xfrm>
        </p:spPr>
        <p:txBody>
          <a:bodyPr>
            <a:normAutofit/>
          </a:bodyPr>
          <a:lstStyle/>
          <a:p>
            <a:r>
              <a:rPr lang="x-none" sz="2800" b="1"/>
              <a:t>Динамика результатов ЕГЭ по биологии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x-none" sz="2800" b="1" smtClean="0"/>
              <a:t>за </a:t>
            </a:r>
            <a:r>
              <a:rPr lang="x-none" sz="2800" b="1"/>
              <a:t>последние 3 года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332894"/>
              </p:ext>
            </p:extLst>
          </p:nvPr>
        </p:nvGraphicFramePr>
        <p:xfrm>
          <a:off x="107503" y="1196752"/>
          <a:ext cx="8928994" cy="3879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622"/>
                <a:gridCol w="4844871"/>
                <a:gridCol w="1053622"/>
                <a:gridCol w="1187555"/>
                <a:gridCol w="789324"/>
              </a:tblGrid>
              <a:tr h="52896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Участников, набравших балл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Ярославская область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2020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2021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2022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Ниже минимального балла,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8,77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11,89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10,12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 61 до 80 баллов,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31,41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33,30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32,04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 81 до 99 баллов,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4,62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3,72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5,36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 баллов, чел.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тестовый балл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54,8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54,3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54,7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17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72008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Анализ </a:t>
            </a:r>
            <a:r>
              <a:rPr lang="ru-RU" sz="2400" b="1" dirty="0" err="1"/>
              <a:t>метапредметных</a:t>
            </a:r>
            <a:r>
              <a:rPr lang="ru-RU" sz="2400" b="1" dirty="0"/>
              <a:t> результатов обучения,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повлиявших </a:t>
            </a:r>
            <a:r>
              <a:rPr lang="ru-RU" sz="2400" b="1" dirty="0"/>
              <a:t>на выполнение заданий КИМ</a:t>
            </a:r>
            <a:br>
              <a:rPr lang="ru-RU" sz="2400" b="1" dirty="0"/>
            </a:b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39568"/>
              </p:ext>
            </p:extLst>
          </p:nvPr>
        </p:nvGraphicFramePr>
        <p:xfrm>
          <a:off x="1" y="908720"/>
          <a:ext cx="9147943" cy="5949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7701"/>
                <a:gridCol w="3504816"/>
                <a:gridCol w="4845426"/>
              </a:tblGrid>
              <a:tr h="5159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№№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заданий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 err="1">
                          <a:effectLst/>
                        </a:rPr>
                        <a:t>Метапредметные</a:t>
                      </a:r>
                      <a:r>
                        <a:rPr lang="ru-RU" sz="1400" spc="-40" dirty="0">
                          <a:effectLst/>
                        </a:rPr>
                        <a:t> навыки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Типичные ошибки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2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 dirty="0">
                          <a:effectLst/>
                        </a:rPr>
                        <a:t>5–6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Умение критически оценивать и интерпретировать информацию, получаемую из различных источников (</a:t>
                      </a:r>
                      <a:r>
                        <a:rPr lang="ru-RU" sz="1400" b="1" spc="-40" dirty="0">
                          <a:solidFill>
                            <a:srgbClr val="FF0000"/>
                          </a:solidFill>
                          <a:effectLst/>
                        </a:rPr>
                        <a:t>смысловое чтение)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Подмена понятий (вещество вместо этапа)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16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>
                          <a:effectLst/>
                        </a:rPr>
                        <a:t>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Умение ориентироваться в различных источниках информации </a:t>
                      </a:r>
                      <a:r>
                        <a:rPr lang="ru-RU" sz="1400" b="1" spc="-40" dirty="0">
                          <a:solidFill>
                            <a:srgbClr val="FF0000"/>
                          </a:solidFill>
                          <a:effectLst/>
                        </a:rPr>
                        <a:t>(графиках, рисунках, таблицах)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Неверная интерпретация данных графиков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Неверное определение переменных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2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>
                          <a:effectLst/>
                        </a:rPr>
                        <a:t>5–6,</a:t>
                      </a:r>
                      <a:endParaRPr lang="ru-RU" sz="16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>
                          <a:effectLst/>
                        </a:rPr>
                        <a:t>22–23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Способность и готовность к применению различных методов познания </a:t>
                      </a:r>
                      <a:r>
                        <a:rPr lang="ru-RU" sz="1400" b="1" spc="-40" dirty="0">
                          <a:solidFill>
                            <a:srgbClr val="FF0000"/>
                          </a:solidFill>
                          <a:effectLst/>
                        </a:rPr>
                        <a:t>(наблюдение, анализ, моделирование, сравнение)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 err="1">
                          <a:effectLst/>
                        </a:rPr>
                        <a:t>Неузнавание</a:t>
                      </a:r>
                      <a:r>
                        <a:rPr lang="ru-RU" sz="1400" spc="-40" dirty="0">
                          <a:effectLst/>
                        </a:rPr>
                        <a:t> объекта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Проблема с выявлением существенных признаков объекта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Некорректная работа с геохронологической шкалой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74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>
                          <a:effectLst/>
                        </a:rPr>
                        <a:t>27–28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Умение критически оценивать и интерпретировать информацию, получаемую из различных источников </a:t>
                      </a:r>
                      <a:r>
                        <a:rPr lang="ru-RU" sz="1400" b="1" spc="-40" dirty="0">
                          <a:solidFill>
                            <a:srgbClr val="FF0000"/>
                          </a:solidFill>
                          <a:effectLst/>
                        </a:rPr>
                        <a:t>(смысловое чтение)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Невнимательное прочтение задания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Ответ не на вопрос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60" dirty="0">
                          <a:effectLst/>
                        </a:rPr>
                        <a:t>Обилие дополнительной информации, не имеющей отношения к заданию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5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>
                          <a:effectLst/>
                        </a:rPr>
                        <a:t>27–28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Способность и готовность к </a:t>
                      </a:r>
                      <a:r>
                        <a:rPr lang="ru-RU" sz="1400" spc="-40" dirty="0">
                          <a:solidFill>
                            <a:srgbClr val="FF0000"/>
                          </a:solidFill>
                          <a:effectLst/>
                        </a:rPr>
                        <a:t>самостоятельному поиску методов решения</a:t>
                      </a:r>
                      <a:r>
                        <a:rPr lang="ru-RU" sz="1400" spc="-40" dirty="0">
                          <a:effectLst/>
                        </a:rPr>
                        <a:t> практических задач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 err="1">
                          <a:effectLst/>
                        </a:rPr>
                        <a:t>Клиповость</a:t>
                      </a:r>
                      <a:r>
                        <a:rPr lang="ru-RU" sz="1400" spc="-40" dirty="0">
                          <a:effectLst/>
                        </a:rPr>
                        <a:t> мышления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Работа по прошлогодним шаблонам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2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>
                          <a:effectLst/>
                        </a:rPr>
                        <a:t>27–28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Умение ясно, логично и точно </a:t>
                      </a:r>
                      <a:r>
                        <a:rPr lang="ru-RU" sz="1400" b="1" spc="-40" dirty="0">
                          <a:solidFill>
                            <a:srgbClr val="FF0000"/>
                          </a:solidFill>
                          <a:effectLst/>
                        </a:rPr>
                        <a:t>излагать свою точку зрения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Нарушение последовательности выполнения заданий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Нарушение алгоритма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effectLst/>
                        </a:rPr>
                        <a:t>Вольное использование генетической символики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32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Проблемные задания на ЕГЭ по биологии</a:t>
            </a:r>
            <a:br>
              <a:rPr lang="ru-RU" sz="2800" b="1" dirty="0" smtClean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588196"/>
              </p:ext>
            </p:extLst>
          </p:nvPr>
        </p:nvGraphicFramePr>
        <p:xfrm>
          <a:off x="0" y="1772816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620688"/>
            <a:ext cx="83529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можно </a:t>
            </a:r>
            <a:r>
              <a:rPr lang="ru-RU" sz="1600" b="1" dirty="0"/>
              <a:t>отметить повышение успешности </a:t>
            </a:r>
            <a:r>
              <a:rPr lang="ru-RU" sz="1600" b="1" dirty="0" smtClean="0"/>
              <a:t>выполнения </a:t>
            </a:r>
            <a:r>
              <a:rPr lang="ru-RU" sz="1600" b="1" dirty="0"/>
              <a:t>заданий №№ 9, 12, 15, 19, 21, 23, 25.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Заметно снизилась </a:t>
            </a:r>
            <a:r>
              <a:rPr lang="ru-RU" sz="1600" b="1" dirty="0" err="1">
                <a:solidFill>
                  <a:srgbClr val="FF0000"/>
                </a:solidFill>
              </a:rPr>
              <a:t>справляемость</a:t>
            </a:r>
            <a:r>
              <a:rPr lang="ru-RU" sz="1600" b="1" dirty="0">
                <a:solidFill>
                  <a:srgbClr val="FF0000"/>
                </a:solidFill>
              </a:rPr>
              <a:t> с заданиями № 3, 16, </a:t>
            </a:r>
            <a:r>
              <a:rPr lang="ru-RU" sz="1600" b="1" dirty="0" smtClean="0">
                <a:solidFill>
                  <a:srgbClr val="FF0000"/>
                </a:solidFill>
              </a:rPr>
              <a:t>26, </a:t>
            </a:r>
            <a:r>
              <a:rPr lang="ru-RU" sz="1600" b="1" dirty="0">
                <a:solidFill>
                  <a:srgbClr val="FF0000"/>
                </a:solidFill>
              </a:rPr>
              <a:t>27. </a:t>
            </a:r>
          </a:p>
          <a:p>
            <a:r>
              <a:rPr lang="ru-RU" sz="1600" b="1" dirty="0"/>
              <a:t>Практически не изменились показатели выполнения заданий № 10, 11, 13, 14, 17, 18, 20, 24. 28.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296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2"/>
                </a:solidFill>
              </a:rPr>
              <a:t>Проблемное задание на ЕГЭ по биологии </a:t>
            </a:r>
            <a:br>
              <a:rPr lang="ru-RU" sz="3100" b="1" dirty="0" smtClean="0">
                <a:solidFill>
                  <a:schemeClr val="accent2"/>
                </a:solidFill>
              </a:rPr>
            </a:br>
            <a:r>
              <a:rPr lang="ru-RU" sz="3100" b="1" dirty="0" smtClean="0"/>
              <a:t>Линия 22 (</a:t>
            </a:r>
            <a:r>
              <a:rPr lang="ru-RU" sz="2700" b="1" dirty="0" smtClean="0"/>
              <a:t>задание </a:t>
            </a:r>
            <a:r>
              <a:rPr lang="ru-RU" sz="2700" b="1" dirty="0" smtClean="0"/>
              <a:t>на «чтение» графика </a:t>
            </a:r>
            <a:r>
              <a:rPr lang="ru-RU" sz="2700" b="1" dirty="0" smtClean="0">
                <a:solidFill>
                  <a:srgbClr val="FF0000"/>
                </a:solidFill>
              </a:rPr>
              <a:t>зависимости данных, полученных в результате </a:t>
            </a:r>
            <a:r>
              <a:rPr lang="ru-RU" sz="2700" b="1" dirty="0" smtClean="0">
                <a:solidFill>
                  <a:srgbClr val="FF0000"/>
                </a:solidFill>
              </a:rPr>
              <a:t>эксперимента) 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252520" cy="5445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/>
              <a:t>Ошибки: </a:t>
            </a:r>
          </a:p>
          <a:p>
            <a:r>
              <a:rPr lang="ru-RU" sz="1400" dirty="0"/>
              <a:t>путаница зависимой и независимой </a:t>
            </a:r>
            <a:r>
              <a:rPr lang="ru-RU" sz="1400" dirty="0" smtClean="0"/>
              <a:t>переменных</a:t>
            </a:r>
          </a:p>
          <a:p>
            <a:r>
              <a:rPr lang="ru-RU" sz="1400" dirty="0"/>
              <a:t>правильное определение зависимой переменной, но указание в качестве независимой параметра времени, а не вещества, которое указывалось в большинстве заданий</a:t>
            </a:r>
            <a:r>
              <a:rPr lang="ru-RU" sz="1400" dirty="0" smtClean="0"/>
              <a:t>,</a:t>
            </a:r>
            <a:r>
              <a:rPr lang="ru-RU" sz="1400" dirty="0"/>
              <a:t> или объекта, который использовал экспериментатор. </a:t>
            </a:r>
            <a:r>
              <a:rPr lang="ru-RU" sz="1400" dirty="0" smtClean="0"/>
              <a:t> (писали </a:t>
            </a:r>
            <a:r>
              <a:rPr lang="ru-RU" sz="1400" dirty="0"/>
              <a:t>как независимую переменную упрощенно «адреналин», что можно было принять как верный вариант ответа, но далее указывали в качестве зависимой время, а не силу сердечных сокращений, или верно делали зависимой силу сокращений, но писали независимой </a:t>
            </a:r>
            <a:r>
              <a:rPr lang="ru-RU" sz="1400" dirty="0" smtClean="0"/>
              <a:t>время) </a:t>
            </a:r>
          </a:p>
          <a:p>
            <a:r>
              <a:rPr lang="ru-RU" sz="1400" dirty="0"/>
              <a:t>перечисляли в качестве переменных </a:t>
            </a:r>
            <a:r>
              <a:rPr lang="ru-RU" sz="1400" dirty="0" smtClean="0"/>
              <a:t>все </a:t>
            </a:r>
            <a:r>
              <a:rPr lang="ru-RU" sz="1400" dirty="0"/>
              <a:t>возможные </a:t>
            </a:r>
            <a:r>
              <a:rPr lang="ru-RU" sz="1400" dirty="0" smtClean="0"/>
              <a:t>переменные ( </a:t>
            </a:r>
            <a:r>
              <a:rPr lang="ru-RU" sz="1400" dirty="0"/>
              <a:t>независимая – наличие адреналина, количество </a:t>
            </a:r>
            <a:r>
              <a:rPr lang="ru-RU" sz="1400" dirty="0" err="1"/>
              <a:t>физраствора</a:t>
            </a:r>
            <a:r>
              <a:rPr lang="ru-RU" sz="1400" dirty="0"/>
              <a:t>, объект – лягушка, зависимая – сила сокращений сердца, </a:t>
            </a:r>
            <a:r>
              <a:rPr lang="ru-RU" sz="1400" dirty="0" smtClean="0"/>
              <a:t>время).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/>
                </a:solidFill>
              </a:rPr>
              <a:t>Причины: </a:t>
            </a:r>
            <a:endParaRPr lang="ru-RU" sz="1400" b="1" dirty="0">
              <a:solidFill>
                <a:schemeClr val="accent2"/>
              </a:solidFill>
            </a:endParaRPr>
          </a:p>
          <a:p>
            <a:r>
              <a:rPr lang="ru-RU" sz="1600" dirty="0" smtClean="0"/>
              <a:t>неумением </a:t>
            </a:r>
            <a:r>
              <a:rPr lang="ru-RU" sz="1600" dirty="0"/>
              <a:t>экзаменующихся работать с предложенными </a:t>
            </a:r>
            <a:r>
              <a:rPr lang="ru-RU" sz="1600" dirty="0" smtClean="0"/>
              <a:t>графиками </a:t>
            </a:r>
          </a:p>
          <a:p>
            <a:r>
              <a:rPr lang="ru-RU" sz="1600" dirty="0" smtClean="0"/>
              <a:t>недопониманием </a:t>
            </a:r>
            <a:r>
              <a:rPr lang="ru-RU" sz="1600" dirty="0"/>
              <a:t>понятий зависимость – независимость от условий эксперимента </a:t>
            </a:r>
            <a:endParaRPr lang="ru-RU" sz="1600" dirty="0" smtClean="0"/>
          </a:p>
          <a:p>
            <a:r>
              <a:rPr lang="ru-RU" sz="1600" dirty="0" smtClean="0"/>
              <a:t>механической </a:t>
            </a:r>
            <a:r>
              <a:rPr lang="ru-RU" sz="1600" dirty="0"/>
              <a:t>отработкой выполнения заданий 21 без проникновения в суть вопроса.</a:t>
            </a:r>
          </a:p>
          <a:p>
            <a:r>
              <a:rPr lang="ru-RU" sz="1600" dirty="0" smtClean="0"/>
              <a:t>сложность  </a:t>
            </a:r>
            <a:r>
              <a:rPr lang="ru-RU" sz="1600" dirty="0"/>
              <a:t>данных тем при изучении в школе, недостаточным умением учителя их преподнести должным </a:t>
            </a:r>
            <a:r>
              <a:rPr lang="ru-RU" sz="1600" dirty="0" smtClean="0"/>
              <a:t>образом</a:t>
            </a:r>
          </a:p>
          <a:p>
            <a:r>
              <a:rPr lang="ru-RU" sz="1600" dirty="0" smtClean="0"/>
              <a:t>нехватка </a:t>
            </a:r>
            <a:r>
              <a:rPr lang="ru-RU" sz="1600" dirty="0"/>
              <a:t>времени на </a:t>
            </a:r>
            <a:r>
              <a:rPr lang="ru-RU" sz="1600" dirty="0" smtClean="0"/>
              <a:t>отработку таких заданий</a:t>
            </a:r>
          </a:p>
          <a:p>
            <a:r>
              <a:rPr lang="ru-RU" sz="1600" dirty="0" smtClean="0"/>
              <a:t>недостаточно </a:t>
            </a:r>
            <a:r>
              <a:rPr lang="ru-RU" sz="1600" dirty="0"/>
              <a:t>практико-ориентированным характером </a:t>
            </a:r>
            <a:r>
              <a:rPr lang="ru-RU" sz="1600" dirty="0" smtClean="0"/>
              <a:t>уроков</a:t>
            </a:r>
          </a:p>
          <a:p>
            <a:r>
              <a:rPr lang="ru-RU" sz="1600" dirty="0" smtClean="0"/>
              <a:t>отсутствием </a:t>
            </a:r>
            <a:r>
              <a:rPr lang="ru-RU" sz="1600" dirty="0"/>
              <a:t>наглядности при объяснении </a:t>
            </a:r>
            <a:endParaRPr lang="ru-RU" sz="1600" dirty="0" smtClean="0"/>
          </a:p>
          <a:p>
            <a:r>
              <a:rPr lang="ru-RU" sz="1600" dirty="0" smtClean="0"/>
              <a:t>малое количество </a:t>
            </a:r>
            <a:r>
              <a:rPr lang="ru-RU" sz="1600" dirty="0"/>
              <a:t>практических работ, реально выполняемых в школе в связи с уменьшением часов на освоение биологических </a:t>
            </a:r>
            <a:r>
              <a:rPr lang="ru-RU" sz="1600" dirty="0" smtClean="0"/>
              <a:t>знаний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37406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2"/>
                </a:solidFill>
              </a:rPr>
              <a:t>Проблемное задание на ЕГЭ по биологии </a:t>
            </a:r>
            <a:r>
              <a:rPr lang="ru-RU" sz="3100" b="1" dirty="0" smtClean="0">
                <a:solidFill>
                  <a:schemeClr val="accent2"/>
                </a:solidFill>
              </a:rPr>
              <a:t/>
            </a:r>
            <a:br>
              <a:rPr lang="ru-RU" sz="3100" b="1" dirty="0" smtClean="0">
                <a:solidFill>
                  <a:schemeClr val="accent2"/>
                </a:solidFill>
              </a:rPr>
            </a:br>
            <a:r>
              <a:rPr lang="ru-RU" sz="3100" b="1" dirty="0" smtClean="0"/>
              <a:t>Линия </a:t>
            </a:r>
            <a:r>
              <a:rPr lang="ru-RU" sz="3100" b="1" dirty="0" smtClean="0"/>
              <a:t>24 </a:t>
            </a:r>
            <a:r>
              <a:rPr lang="ru-RU" sz="3100" b="1" dirty="0" smtClean="0"/>
              <a:t>(</a:t>
            </a:r>
            <a:r>
              <a:rPr lang="ru-RU" sz="2700" b="1" dirty="0" smtClean="0">
                <a:solidFill>
                  <a:srgbClr val="FF0000"/>
                </a:solidFill>
              </a:rPr>
              <a:t>задание </a:t>
            </a:r>
            <a:r>
              <a:rPr lang="ru-RU" sz="2700" b="1" dirty="0" smtClean="0">
                <a:solidFill>
                  <a:srgbClr val="FF0000"/>
                </a:solidFill>
              </a:rPr>
              <a:t>на поиск ошибки в </a:t>
            </a:r>
            <a:r>
              <a:rPr lang="ru-RU" sz="2700" b="1" dirty="0" smtClean="0">
                <a:solidFill>
                  <a:srgbClr val="FF0000"/>
                </a:solidFill>
              </a:rPr>
              <a:t>тексте)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Ошибки: </a:t>
            </a:r>
          </a:p>
          <a:p>
            <a:r>
              <a:rPr lang="ru-RU" dirty="0" smtClean="0"/>
              <a:t>В тексте про </a:t>
            </a:r>
            <a:r>
              <a:rPr lang="ru-RU" dirty="0" err="1" smtClean="0"/>
              <a:t>агроценозы</a:t>
            </a:r>
            <a:r>
              <a:rPr lang="ru-RU" dirty="0" smtClean="0"/>
              <a:t>: ошибочные </a:t>
            </a:r>
            <a:r>
              <a:rPr lang="ru-RU" dirty="0"/>
              <a:t>суждения: наличие в </a:t>
            </a:r>
            <a:r>
              <a:rPr lang="ru-RU" dirty="0" err="1"/>
              <a:t>агроценозах</a:t>
            </a:r>
            <a:r>
              <a:rPr lang="ru-RU" dirty="0"/>
              <a:t> только искусственного (и, соответственно, полное отсутствие естественного) отбора; </a:t>
            </a:r>
            <a:endParaRPr lang="ru-RU" dirty="0" smtClean="0"/>
          </a:p>
          <a:p>
            <a:r>
              <a:rPr lang="ru-RU" dirty="0" smtClean="0"/>
              <a:t>непонимание </a:t>
            </a:r>
            <a:r>
              <a:rPr lang="ru-RU" dirty="0"/>
              <a:t>термина </a:t>
            </a:r>
            <a:r>
              <a:rPr lang="ru-RU" dirty="0" err="1"/>
              <a:t>редуценты</a:t>
            </a:r>
            <a:r>
              <a:rPr lang="ru-RU" dirty="0"/>
              <a:t> – к ним относят и червей, и личинок насекомых, и </a:t>
            </a:r>
            <a:r>
              <a:rPr lang="ru-RU" dirty="0" smtClean="0"/>
              <a:t>человека </a:t>
            </a:r>
            <a:endParaRPr lang="ru-RU" dirty="0"/>
          </a:p>
          <a:p>
            <a:r>
              <a:rPr lang="ru-RU" dirty="0"/>
              <a:t>В </a:t>
            </a:r>
            <a:r>
              <a:rPr lang="ru-RU" dirty="0" smtClean="0"/>
              <a:t>тексте про </a:t>
            </a:r>
            <a:r>
              <a:rPr lang="ru-RU" dirty="0"/>
              <a:t>вкусовой </a:t>
            </a:r>
            <a:r>
              <a:rPr lang="ru-RU" dirty="0" smtClean="0"/>
              <a:t>анализатор: указание </a:t>
            </a:r>
            <a:r>
              <a:rPr lang="ru-RU" dirty="0"/>
              <a:t>в качестве места окончательной обработки информации не КБП, а спинного/продолговатого мозга или таламуса. </a:t>
            </a:r>
            <a:endParaRPr lang="ru-RU" dirty="0" smtClean="0"/>
          </a:p>
          <a:p>
            <a:r>
              <a:rPr lang="ru-RU" dirty="0" smtClean="0"/>
              <a:t>слово </a:t>
            </a:r>
            <a:r>
              <a:rPr lang="ru-RU" dirty="0"/>
              <a:t>«партеногенез» было заменено на «органогенез</a:t>
            </a:r>
            <a:r>
              <a:rPr lang="ru-RU" dirty="0" smtClean="0"/>
              <a:t>»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+ </a:t>
            </a:r>
            <a:r>
              <a:rPr lang="ru-RU" dirty="0" smtClean="0"/>
              <a:t>отсутствие </a:t>
            </a:r>
            <a:r>
              <a:rPr lang="ru-RU" dirty="0"/>
              <a:t>объяснения в предложениях и использование простого отрицания указанных в тексте событий: не может, не является, не относится </a:t>
            </a:r>
            <a:r>
              <a:rPr lang="ru-RU" dirty="0" smtClean="0"/>
              <a:t>– практически </a:t>
            </a:r>
            <a:r>
              <a:rPr lang="ru-RU" dirty="0"/>
              <a:t>не отмечено.</a:t>
            </a:r>
          </a:p>
          <a:p>
            <a:pPr marL="0" indent="0">
              <a:buNone/>
            </a:pPr>
            <a:r>
              <a:rPr lang="ru-RU" b="1" dirty="0" smtClean="0"/>
              <a:t>Причины:</a:t>
            </a:r>
          </a:p>
          <a:p>
            <a:r>
              <a:rPr lang="ru-RU" dirty="0" smtClean="0"/>
              <a:t>Отсутствие навыков смыслового чтения</a:t>
            </a:r>
          </a:p>
          <a:p>
            <a:r>
              <a:rPr lang="ru-RU" dirty="0" smtClean="0"/>
              <a:t>Отсутствие практики выполнения заданий на поиск ошибок</a:t>
            </a:r>
          </a:p>
          <a:p>
            <a:r>
              <a:rPr lang="ru-RU" dirty="0" smtClean="0"/>
              <a:t>Отсутствие знаний по тематике текста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Рекомендации:</a:t>
            </a:r>
          </a:p>
          <a:p>
            <a:pPr marL="0" indent="0">
              <a:buNone/>
            </a:pPr>
            <a:r>
              <a:rPr lang="ru-RU" dirty="0" smtClean="0"/>
              <a:t>полезно </a:t>
            </a:r>
            <a:r>
              <a:rPr lang="ru-RU" dirty="0"/>
              <a:t>при изучении соответствующих тем </a:t>
            </a:r>
            <a:r>
              <a:rPr lang="ru-RU" dirty="0" smtClean="0"/>
              <a:t>давать </a:t>
            </a:r>
            <a:r>
              <a:rPr lang="ru-RU" dirty="0"/>
              <a:t>школьникам в качестве контролирующих задания на поиск ошибок в тексте, что позволит отрабатывать эти вопросы более тщательно.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536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Проблемное задание на ЕГЭ по биологии </a:t>
            </a:r>
            <a:r>
              <a:rPr lang="ru-RU" sz="2800" b="1" dirty="0" smtClean="0">
                <a:solidFill>
                  <a:schemeClr val="accent2"/>
                </a:solidFill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700" b="1" dirty="0" smtClean="0"/>
              <a:t>Линия 28 (</a:t>
            </a:r>
            <a:r>
              <a:rPr lang="ru-RU" sz="3100" b="1" dirty="0" smtClean="0">
                <a:solidFill>
                  <a:srgbClr val="FF0000"/>
                </a:solidFill>
              </a:rPr>
              <a:t>Генетическая задача)</a:t>
            </a:r>
            <a:endParaRPr lang="ru-RU" sz="31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Ошибки:</a:t>
            </a:r>
          </a:p>
          <a:p>
            <a:r>
              <a:rPr lang="ru-RU" sz="1600" dirty="0" smtClean="0"/>
              <a:t>невнимательное </a:t>
            </a:r>
            <a:r>
              <a:rPr lang="ru-RU" sz="1600" dirty="0"/>
              <a:t>чтение условия </a:t>
            </a:r>
            <a:r>
              <a:rPr lang="ru-RU" sz="1600" b="1" dirty="0"/>
              <a:t>задачи на сцепление с половой хромосомой у птиц </a:t>
            </a:r>
            <a:r>
              <a:rPr lang="ru-RU" sz="1600" dirty="0"/>
              <a:t>– часть участников экзамена путало обозначение пола у них с дрозофилами, поэтому записывало самку </a:t>
            </a:r>
            <a:r>
              <a:rPr lang="en-US" sz="1600" dirty="0"/>
              <a:t>XX</a:t>
            </a:r>
            <a:r>
              <a:rPr lang="ru-RU" sz="1600" dirty="0"/>
              <a:t>, а самца </a:t>
            </a:r>
            <a:r>
              <a:rPr lang="en-US" sz="1600" dirty="0" smtClean="0"/>
              <a:t>XY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признаки </a:t>
            </a:r>
            <a:r>
              <a:rPr lang="ru-RU" sz="1600" dirty="0"/>
              <a:t>рассматривались как аутосомные, </a:t>
            </a:r>
            <a:r>
              <a:rPr lang="ru-RU" sz="1600" dirty="0" smtClean="0"/>
              <a:t>задача </a:t>
            </a:r>
            <a:r>
              <a:rPr lang="ru-RU" sz="1600" dirty="0"/>
              <a:t>решалась без использования обозначений пола.</a:t>
            </a:r>
          </a:p>
          <a:p>
            <a:r>
              <a:rPr lang="ru-RU" sz="1600" dirty="0" smtClean="0"/>
              <a:t>В </a:t>
            </a:r>
            <a:r>
              <a:rPr lang="ru-RU" sz="1600" dirty="0"/>
              <a:t>задаче на сцепление 2-х генов </a:t>
            </a:r>
            <a:r>
              <a:rPr lang="ru-RU" sz="1600" dirty="0" smtClean="0"/>
              <a:t>: </a:t>
            </a:r>
            <a:r>
              <a:rPr lang="ru-RU" sz="1600" dirty="0"/>
              <a:t>атрофия </a:t>
            </a:r>
            <a:r>
              <a:rPr lang="ru-RU" sz="1600" dirty="0" smtClean="0"/>
              <a:t>была </a:t>
            </a:r>
            <a:r>
              <a:rPr lang="ru-RU" sz="1600" dirty="0"/>
              <a:t>записана как аутосомный, а не сцепленный с половой хромосомой признак; еще чаще прописывались гаметы только </a:t>
            </a:r>
            <a:r>
              <a:rPr lang="ru-RU" sz="1600" dirty="0" err="1"/>
              <a:t>некроссоверные</a:t>
            </a:r>
            <a:r>
              <a:rPr lang="ru-RU" sz="1600" dirty="0"/>
              <a:t>, соответственно, и потомки указывались только </a:t>
            </a:r>
            <a:r>
              <a:rPr lang="ru-RU" sz="1600" dirty="0" err="1"/>
              <a:t>некроссоверные</a:t>
            </a:r>
            <a:r>
              <a:rPr lang="ru-RU" sz="1600" dirty="0"/>
              <a:t>.</a:t>
            </a:r>
          </a:p>
          <a:p>
            <a:r>
              <a:rPr lang="ru-RU" sz="1600" dirty="0" smtClean="0"/>
              <a:t>вольное </a:t>
            </a:r>
            <a:r>
              <a:rPr lang="ru-RU" sz="1600" dirty="0"/>
              <a:t>использование экзаменующимися генетической символики и, по все видимости, разные подходы к оформлению генетических задач в школах города и области в целом.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+ 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обучающиеся в большинстве своем умеют составлять схемы скрещиваний, записывать гаметы, определять генотипы родителей и потомства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600" b="1" dirty="0" smtClean="0"/>
              <a:t>Причины: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Новая</a:t>
            </a:r>
            <a:r>
              <a:rPr lang="ru-RU" sz="1600" b="1" dirty="0" smtClean="0"/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задача </a:t>
            </a:r>
            <a:r>
              <a:rPr lang="ru-RU" sz="1600" b="1" dirty="0">
                <a:solidFill>
                  <a:srgbClr val="FF0000"/>
                </a:solidFill>
              </a:rPr>
              <a:t>на понятие </a:t>
            </a:r>
            <a:r>
              <a:rPr lang="ru-RU" sz="1600" b="1" dirty="0" err="1">
                <a:solidFill>
                  <a:srgbClr val="FF0000"/>
                </a:solidFill>
              </a:rPr>
              <a:t>псевдоаутосомные</a:t>
            </a:r>
            <a:r>
              <a:rPr lang="ru-RU" sz="1600" b="1" dirty="0">
                <a:solidFill>
                  <a:srgbClr val="FF0000"/>
                </a:solidFill>
              </a:rPr>
              <a:t> участки хромосом </a:t>
            </a:r>
            <a:r>
              <a:rPr lang="ru-RU" sz="1600" dirty="0"/>
              <a:t>является незнакомым не только для самих учащихся, но и учителей, поэтому алгоритмы решения такого типа задач не отработаны в большинстве учебных заведений.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accent2"/>
                </a:solidFill>
              </a:rPr>
              <a:t>Рекомендации:</a:t>
            </a:r>
          </a:p>
          <a:p>
            <a:r>
              <a:rPr lang="ru-RU" sz="1600" dirty="0" smtClean="0"/>
              <a:t>самим учащимся и </a:t>
            </a:r>
            <a:r>
              <a:rPr lang="ru-RU" sz="1600" dirty="0"/>
              <a:t>учителям максимально полно прорабатывать возможные алгоритмы решения типичных заданий подобного типа по сборникам, рекомендованным ФИПИ, и заданиям, предлагаемым в демоверсиях, досрочных и тренировочных вариантах ЕГЭ по биологии.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72354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0899"/>
              </p:ext>
            </p:extLst>
          </p:nvPr>
        </p:nvGraphicFramePr>
        <p:xfrm>
          <a:off x="107504" y="764704"/>
          <a:ext cx="8784976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6696744"/>
              </a:tblGrid>
              <a:tr h="132245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Некорректное </a:t>
                      </a:r>
                      <a:r>
                        <a:rPr lang="ru-RU" sz="1600" dirty="0">
                          <a:effectLst/>
                        </a:rPr>
                        <a:t>использование биологических терминов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Составление </a:t>
                      </a:r>
                      <a:r>
                        <a:rPr lang="ru-RU" sz="1600" dirty="0">
                          <a:effectLst/>
                        </a:rPr>
                        <a:t>словарей терминов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проведение </a:t>
                      </a:r>
                      <a:r>
                        <a:rPr lang="ru-RU" sz="1600" dirty="0">
                          <a:effectLst/>
                        </a:rPr>
                        <a:t>терминологических </a:t>
                      </a:r>
                      <a:r>
                        <a:rPr lang="ru-RU" sz="1600" dirty="0" smtClean="0">
                          <a:effectLst/>
                        </a:rPr>
                        <a:t>диктантов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Терминологическое лото с разрезными карточками </a:t>
                      </a:r>
                      <a:r>
                        <a:rPr lang="ru-RU" sz="1600" dirty="0">
                          <a:effectLst/>
                        </a:rPr>
                        <a:t>(сопоставление термина и его </a:t>
                      </a:r>
                      <a:r>
                        <a:rPr lang="ru-RU" sz="1600" dirty="0" smtClean="0">
                          <a:effectLst/>
                        </a:rPr>
                        <a:t>расшифровки, термина и рисунка) 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Составление </a:t>
                      </a:r>
                      <a:r>
                        <a:rPr lang="ru-RU" sz="1600" dirty="0">
                          <a:effectLst/>
                        </a:rPr>
                        <a:t>схем </a:t>
                      </a:r>
                      <a:r>
                        <a:rPr lang="ru-RU" sz="1600" dirty="0" smtClean="0">
                          <a:effectLst/>
                        </a:rPr>
                        <a:t>(кластеров) из </a:t>
                      </a:r>
                      <a:r>
                        <a:rPr lang="ru-RU" sz="1600" dirty="0">
                          <a:effectLst/>
                        </a:rPr>
                        <a:t>ведущих понятий </a:t>
                      </a:r>
                      <a:r>
                        <a:rPr lang="ru-RU" sz="1600" dirty="0" smtClean="0">
                          <a:effectLst/>
                        </a:rPr>
                        <a:t>темы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49" name="Рисунок 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6311190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917690"/>
              </p:ext>
            </p:extLst>
          </p:nvPr>
        </p:nvGraphicFramePr>
        <p:xfrm>
          <a:off x="142966" y="188639"/>
          <a:ext cx="8533490" cy="640080"/>
        </p:xfrm>
        <a:graphic>
          <a:graphicData uri="http://schemas.openxmlformats.org/drawingml/2006/table">
            <a:tbl>
              <a:tblPr/>
              <a:tblGrid>
                <a:gridCol w="2057974"/>
                <a:gridCol w="6475516"/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Проблема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Возможные пути решения 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178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375128"/>
              </p:ext>
            </p:extLst>
          </p:nvPr>
        </p:nvGraphicFramePr>
        <p:xfrm>
          <a:off x="0" y="836712"/>
          <a:ext cx="9144000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1760"/>
                <a:gridCol w="6732240"/>
              </a:tblGrid>
              <a:tr h="237626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Сравнение (сопоставление) объектов </a:t>
                      </a:r>
                      <a:endParaRPr lang="ru-RU" sz="1600" dirty="0" smtClean="0"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Выделение </a:t>
                      </a:r>
                      <a:r>
                        <a:rPr lang="ru-RU" sz="1600" dirty="0">
                          <a:effectLst/>
                        </a:rPr>
                        <a:t>из целого частного и выделение из общего главного, существенного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Сравнение </a:t>
                      </a:r>
                      <a:r>
                        <a:rPr lang="ru-RU" sz="1600" dirty="0">
                          <a:effectLst/>
                        </a:rPr>
                        <a:t>делать в виде </a:t>
                      </a:r>
                      <a:r>
                        <a:rPr lang="ru-RU" sz="1600" dirty="0" smtClean="0">
                          <a:effectLst/>
                        </a:rPr>
                        <a:t>таблиц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Использовать </a:t>
                      </a:r>
                      <a:r>
                        <a:rPr lang="ru-RU" sz="1600" dirty="0">
                          <a:effectLst/>
                        </a:rPr>
                        <a:t>прием сворачивания (из текста в таблицу) и разворачивания (из таблицы в текст – устный или письменный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Составление </a:t>
                      </a:r>
                      <a:r>
                        <a:rPr lang="ru-RU" sz="1600" dirty="0">
                          <a:effectLst/>
                        </a:rPr>
                        <a:t>схем из выделенных значимых особенностей </a:t>
                      </a:r>
                      <a:r>
                        <a:rPr lang="ru-RU" sz="1600" dirty="0" smtClean="0">
                          <a:effectLst/>
                        </a:rPr>
                        <a:t>объектов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3" name="Рисунок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676" y="3151124"/>
            <a:ext cx="6653700" cy="376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651"/>
              </p:ext>
            </p:extLst>
          </p:nvPr>
        </p:nvGraphicFramePr>
        <p:xfrm>
          <a:off x="0" y="116631"/>
          <a:ext cx="9108504" cy="640080"/>
        </p:xfrm>
        <a:graphic>
          <a:graphicData uri="http://schemas.openxmlformats.org/drawingml/2006/table">
            <a:tbl>
              <a:tblPr/>
              <a:tblGrid>
                <a:gridCol w="2421423"/>
                <a:gridCol w="6687081"/>
              </a:tblGrid>
              <a:tr h="523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Проблема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Возможные пути решения 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6158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106056"/>
              </p:ext>
            </p:extLst>
          </p:nvPr>
        </p:nvGraphicFramePr>
        <p:xfrm>
          <a:off x="0" y="548681"/>
          <a:ext cx="9144000" cy="224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720"/>
                <a:gridCol w="7092280"/>
              </a:tblGrid>
              <a:tr h="136815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Недостаточное развитие умения ориентироваться в различных источниках информации (графиках, рисунках, таблицах)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Использовать прием сворачивания (из текста в таблицу, из таблицы – в график) и разворачивания (из таблицы в текст – устный или письменный, рассказ по графику)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Применение </a:t>
                      </a:r>
                      <a:r>
                        <a:rPr lang="ru-RU" sz="1600" dirty="0">
                          <a:effectLst/>
                        </a:rPr>
                        <a:t>заданий с графическим изображением в проверочных работах, домашних заданиях и </a:t>
                      </a:r>
                      <a:r>
                        <a:rPr lang="ru-RU" sz="1600" dirty="0" smtClean="0">
                          <a:effectLst/>
                        </a:rPr>
                        <a:t>др.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Пример</a:t>
                      </a:r>
                      <a:r>
                        <a:rPr lang="ru-RU" sz="1600" dirty="0">
                          <a:effectLst/>
                        </a:rPr>
                        <a:t>: в заданиях с геохронологической шкалой рисование линии времени или отработка автоматического применения алгоритма расчета эры и периода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121" name="Рисунок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777923"/>
            <a:ext cx="7465407" cy="408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23941"/>
              </p:ext>
            </p:extLst>
          </p:nvPr>
        </p:nvGraphicFramePr>
        <p:xfrm>
          <a:off x="1" y="0"/>
          <a:ext cx="9144000" cy="476672"/>
        </p:xfrm>
        <a:graphic>
          <a:graphicData uri="http://schemas.openxmlformats.org/drawingml/2006/table">
            <a:tbl>
              <a:tblPr/>
              <a:tblGrid>
                <a:gridCol w="2070258"/>
                <a:gridCol w="7073742"/>
              </a:tblGrid>
              <a:tr h="4766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Проблема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Возможные пути решения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62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445271"/>
              </p:ext>
            </p:extLst>
          </p:nvPr>
        </p:nvGraphicFramePr>
        <p:xfrm>
          <a:off x="107504" y="116632"/>
          <a:ext cx="8928992" cy="3464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816"/>
                <a:gridCol w="6768176"/>
              </a:tblGrid>
              <a:tr h="54709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Проблема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Возможное решение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737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Трудности в распознавании объекта по рисунку и объяснении конкретных функций его частей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отработка </a:t>
                      </a:r>
                      <a:r>
                        <a:rPr lang="ru-RU" sz="1800" dirty="0">
                          <a:effectLst/>
                        </a:rPr>
                        <a:t>навыков распознавания объектов на «слепых» рисунках (без подписей) </a:t>
                      </a:r>
                      <a:endParaRPr lang="ru-RU" sz="18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сопоставление </a:t>
                      </a:r>
                      <a:r>
                        <a:rPr lang="ru-RU" sz="1800" dirty="0">
                          <a:effectLst/>
                        </a:rPr>
                        <a:t>терминов (понятий) с рисунками </a:t>
                      </a:r>
                      <a:endParaRPr lang="ru-RU" sz="18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создание </a:t>
                      </a:r>
                      <a:r>
                        <a:rPr lang="ru-RU" sz="1800" dirty="0">
                          <a:effectLst/>
                        </a:rPr>
                        <a:t>и использование графических тетрадей для подготовки к </a:t>
                      </a:r>
                      <a:r>
                        <a:rPr lang="ru-RU" sz="1800" dirty="0" smtClean="0">
                          <a:effectLst/>
                        </a:rPr>
                        <a:t>ЕГЭ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</a:rPr>
                        <a:t>применение </a:t>
                      </a:r>
                      <a:r>
                        <a:rPr lang="ru-RU" sz="1800" dirty="0">
                          <a:effectLst/>
                        </a:rPr>
                        <a:t>заданий с графическим изображением в проверочных работах, домашних заданиях и др</a:t>
                      </a:r>
                      <a:r>
                        <a:rPr lang="ru-RU" sz="1800" dirty="0" smtClean="0">
                          <a:effectLst/>
                        </a:rPr>
                        <a:t>. 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5" name="Рисунок 1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" t="2330" b="2031"/>
          <a:stretch>
            <a:fillRect/>
          </a:stretch>
        </p:blipFill>
        <p:spPr bwMode="auto">
          <a:xfrm>
            <a:off x="2843808" y="3861048"/>
            <a:ext cx="317555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56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63408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Динамика численности </a:t>
            </a:r>
            <a:r>
              <a:rPr lang="ru-RU" sz="2800" b="1" dirty="0" smtClean="0"/>
              <a:t>участников ЕГЭ по химии </a:t>
            </a:r>
            <a:r>
              <a:rPr lang="ru-RU" sz="2800" b="1" dirty="0" smtClean="0"/>
              <a:t>2022</a:t>
            </a:r>
            <a:br>
              <a:rPr lang="ru-RU" sz="2800" b="1" dirty="0" smtClean="0"/>
            </a:br>
            <a:r>
              <a:rPr lang="x-none" sz="2800" b="1"/>
              <a:t>за последние 3 года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209753"/>
              </p:ext>
            </p:extLst>
          </p:nvPr>
        </p:nvGraphicFramePr>
        <p:xfrm>
          <a:off x="107504" y="1196752"/>
          <a:ext cx="8928993" cy="20896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55426"/>
                <a:gridCol w="1455426"/>
                <a:gridCol w="1458997"/>
                <a:gridCol w="1457212"/>
                <a:gridCol w="1457212"/>
                <a:gridCol w="1644720"/>
              </a:tblGrid>
              <a:tr h="4176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2020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r>
                        <a:rPr lang="en-US" sz="1600">
                          <a:effectLst/>
                        </a:rPr>
                        <a:t>2</a:t>
                      </a:r>
                      <a:r>
                        <a:rPr lang="ru-RU" sz="1600">
                          <a:effectLst/>
                        </a:rPr>
                        <a:t>1 г.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2022 г.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6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 от общего числа участников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 от общего числа участников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 от общего числа участников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</a:tr>
              <a:tr h="715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682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12,5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799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13,5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673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11,4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35" marR="6723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522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69546" y="3501008"/>
            <a:ext cx="75404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Факторы повлиявшие на уменьшение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существенное усложнение заданий ЕГЭ по химии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повышение популярности специальностей, связанных с </a:t>
            </a:r>
            <a:r>
              <a:rPr lang="en-US" dirty="0" smtClean="0"/>
              <a:t>IT</a:t>
            </a:r>
            <a:r>
              <a:rPr lang="ru-RU" dirty="0" smtClean="0"/>
              <a:t>-технологиями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5013177"/>
            <a:ext cx="806489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! </a:t>
            </a:r>
            <a:r>
              <a:rPr lang="ru-RU" b="1" dirty="0" smtClean="0">
                <a:solidFill>
                  <a:srgbClr val="FF0000"/>
                </a:solidFill>
              </a:rPr>
              <a:t>период востребованности и развития инженерно-технического образования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5047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683025"/>
              </p:ext>
            </p:extLst>
          </p:nvPr>
        </p:nvGraphicFramePr>
        <p:xfrm>
          <a:off x="31608" y="836712"/>
          <a:ext cx="9112391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6273"/>
                <a:gridCol w="6716118"/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 dirty="0">
                          <a:effectLst/>
                        </a:rPr>
                        <a:t>Невнимательность при работе с текстами заданий </a:t>
                      </a:r>
                      <a:endParaRPr lang="ru-RU" sz="1600" spc="-40" dirty="0" smtClean="0"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 dirty="0" smtClean="0">
                          <a:effectLst/>
                        </a:rPr>
                        <a:t>Несоответствие </a:t>
                      </a:r>
                      <a:r>
                        <a:rPr lang="ru-RU" sz="1600" spc="-40" dirty="0">
                          <a:effectLst/>
                        </a:rPr>
                        <a:t>ответа вопросу, нет четкости в ответе </a:t>
                      </a:r>
                      <a:endParaRPr lang="ru-RU" sz="1600" spc="-40" dirty="0" smtClean="0"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 dirty="0" smtClean="0">
                          <a:effectLst/>
                        </a:rPr>
                        <a:t> </a:t>
                      </a:r>
                      <a:r>
                        <a:rPr lang="ru-RU" sz="1600" spc="-40" dirty="0">
                          <a:effectLst/>
                        </a:rPr>
                        <a:t>Отсутствие обоснования ответа, аргументации (смысловое чтение)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Использовать прием сворачивания (из текста в таблицу) и разворачивания (из таблицы в текст – устный или письменный) информации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Чтение </a:t>
                      </a:r>
                      <a:r>
                        <a:rPr lang="ru-RU" sz="1600" dirty="0">
                          <a:effectLst/>
                        </a:rPr>
                        <a:t>с подчеркиванием ключевых слов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Поиск </a:t>
                      </a:r>
                      <a:r>
                        <a:rPr lang="ru-RU" sz="1600" dirty="0">
                          <a:effectLst/>
                        </a:rPr>
                        <a:t>обозначенных в тексте особенностей/понятий/терминов в учебнике/словаре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Вычленение </a:t>
                      </a:r>
                      <a:r>
                        <a:rPr lang="ru-RU" sz="1600" dirty="0">
                          <a:effectLst/>
                        </a:rPr>
                        <a:t>из текстов/параграфов учебника/хрестоматии фактов, доказывающих какую-либо идею, являющихся аргументами к решению задачи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Использование </a:t>
                      </a:r>
                      <a:r>
                        <a:rPr lang="ru-RU" sz="1600" dirty="0">
                          <a:effectLst/>
                        </a:rPr>
                        <a:t>контекстных задач на уроках по соответствующей теме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Расклад </a:t>
                      </a:r>
                      <a:r>
                        <a:rPr lang="ru-RU" sz="1600" dirty="0">
                          <a:effectLst/>
                        </a:rPr>
                        <a:t>задания на составные элементы, которые требуют ответа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 dirty="0">
                          <a:effectLst/>
                        </a:rPr>
                        <a:t>Умение ясно, логично и точно излагать свою точку зрения / Телеграфный стиль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>
                          <a:effectLst/>
                        </a:rPr>
                        <a:t>Рассказ по рисунку </a:t>
                      </a:r>
                      <a:endParaRPr lang="ru-RU" sz="1600" b="1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err="1" smtClean="0">
                          <a:effectLst/>
                        </a:rPr>
                        <a:t>Сторителлинг</a:t>
                      </a:r>
                      <a:r>
                        <a:rPr lang="ru-RU" sz="1600" b="1" dirty="0" smtClean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на основе терминов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633052"/>
              </p:ext>
            </p:extLst>
          </p:nvPr>
        </p:nvGraphicFramePr>
        <p:xfrm>
          <a:off x="107504" y="260648"/>
          <a:ext cx="9036496" cy="504056"/>
        </p:xfrm>
        <a:graphic>
          <a:graphicData uri="http://schemas.openxmlformats.org/drawingml/2006/table">
            <a:tbl>
              <a:tblPr/>
              <a:tblGrid>
                <a:gridCol w="2304256"/>
                <a:gridCol w="6732240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Проблема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Возможные пути решения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068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095802"/>
              </p:ext>
            </p:extLst>
          </p:nvPr>
        </p:nvGraphicFramePr>
        <p:xfrm>
          <a:off x="0" y="548681"/>
          <a:ext cx="9036496" cy="2514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720"/>
                <a:gridCol w="6984776"/>
              </a:tblGrid>
              <a:tr h="251484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Установление причинно-следственных связей процессов и явлений, нарушение последовательности рассуждений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Использование флэш-карт для отработки ведущих понятий ЕГЭ по биологии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Работа </a:t>
                      </a:r>
                      <a:r>
                        <a:rPr lang="ru-RU" sz="1600" dirty="0">
                          <a:effectLst/>
                        </a:rPr>
                        <a:t>с </a:t>
                      </a:r>
                      <a:r>
                        <a:rPr lang="ru-RU" sz="1600" dirty="0" smtClean="0">
                          <a:effectLst/>
                        </a:rPr>
                        <a:t>обучающими карточками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Расклад </a:t>
                      </a:r>
                      <a:r>
                        <a:rPr lang="ru-RU" sz="1600" dirty="0">
                          <a:effectLst/>
                        </a:rPr>
                        <a:t>задания на составные элементы, которые требуют </a:t>
                      </a:r>
                      <a:r>
                        <a:rPr lang="ru-RU" sz="1600" dirty="0" smtClean="0">
                          <a:effectLst/>
                        </a:rPr>
                        <a:t>ответа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Подчеркивание </a:t>
                      </a:r>
                      <a:r>
                        <a:rPr lang="ru-RU" sz="1600" dirty="0">
                          <a:effectLst/>
                        </a:rPr>
                        <a:t>в тексте задания ключевых слов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Пример: выстроить цикл развития хламидомонады, соединив в схему понятия и изображения (карточки разрезные, даются вперемешку общей пачкой)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7" name="Рисунок 39" descr="Безымянны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598" y="2903068"/>
            <a:ext cx="5680706" cy="395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328088"/>
              </p:ext>
            </p:extLst>
          </p:nvPr>
        </p:nvGraphicFramePr>
        <p:xfrm>
          <a:off x="18761" y="-19391"/>
          <a:ext cx="9089743" cy="504056"/>
        </p:xfrm>
        <a:graphic>
          <a:graphicData uri="http://schemas.openxmlformats.org/drawingml/2006/table">
            <a:tbl>
              <a:tblPr/>
              <a:tblGrid>
                <a:gridCol w="2057974"/>
                <a:gridCol w="7031769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Проблема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</a:rPr>
                        <a:t>Возможные пути решения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3044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56207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Способы </a:t>
            </a:r>
            <a:r>
              <a:rPr lang="ru-RU" sz="2800" b="1" dirty="0">
                <a:solidFill>
                  <a:schemeClr val="accent2"/>
                </a:solidFill>
              </a:rPr>
              <a:t>улучшения </a:t>
            </a:r>
            <a:r>
              <a:rPr lang="ru-RU" sz="2800" b="1" dirty="0" smtClean="0">
                <a:solidFill>
                  <a:schemeClr val="accent2"/>
                </a:solidFill>
              </a:rPr>
              <a:t>результатов на ГИА по биологии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     </a:t>
            </a:r>
            <a:r>
              <a:rPr lang="ru-RU" sz="2800" b="1" dirty="0" smtClean="0"/>
              <a:t>Оказание персонализированной помощи	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392488" cy="566124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          </a:t>
            </a:r>
            <a:r>
              <a:rPr lang="ru-RU" sz="4000" b="1" dirty="0" smtClean="0">
                <a:solidFill>
                  <a:srgbClr val="FF0000"/>
                </a:solidFill>
              </a:rPr>
              <a:t>Для слабо подготовленных</a:t>
            </a:r>
            <a:r>
              <a:rPr lang="ru-RU" sz="4000" b="1" dirty="0" smtClean="0"/>
              <a:t>:</a:t>
            </a:r>
          </a:p>
          <a:p>
            <a:endParaRPr lang="ru-RU" dirty="0" smtClean="0"/>
          </a:p>
          <a:p>
            <a:r>
              <a:rPr lang="ru-RU" sz="4000" dirty="0" smtClean="0"/>
              <a:t>постоянная проработка на уроках заданий с экзамена прошлых лет и доступных новых образцов, особенно тестовых заданий части 1 (например, по сборникам ФИПИ)</a:t>
            </a:r>
          </a:p>
          <a:p>
            <a:r>
              <a:rPr lang="ru-RU" sz="4000" dirty="0" smtClean="0"/>
              <a:t>изучение примеров грамотно сформулированных реальных ответов на экзамене</a:t>
            </a:r>
          </a:p>
          <a:p>
            <a:r>
              <a:rPr lang="ru-RU" sz="4000" dirty="0" smtClean="0"/>
              <a:t>организация группового обсуждения решения задач и изучаемого материала (</a:t>
            </a:r>
            <a:r>
              <a:rPr lang="ru-RU" sz="4000" dirty="0" err="1" smtClean="0"/>
              <a:t>взаимообучение</a:t>
            </a:r>
            <a:r>
              <a:rPr lang="ru-RU" sz="4000" dirty="0" smtClean="0"/>
              <a:t>)</a:t>
            </a:r>
          </a:p>
          <a:p>
            <a:r>
              <a:rPr lang="ru-RU" sz="4000" dirty="0" smtClean="0"/>
              <a:t>использование </a:t>
            </a:r>
            <a:r>
              <a:rPr lang="ru-RU" sz="4000" dirty="0" err="1" smtClean="0"/>
              <a:t>видеоуроков</a:t>
            </a:r>
            <a:r>
              <a:rPr lang="ru-RU" sz="4000" dirty="0" smtClean="0"/>
              <a:t> по выявленным проблемным темам (подобранных учителем)</a:t>
            </a:r>
          </a:p>
          <a:p>
            <a:r>
              <a:rPr lang="ru-RU" sz="4000" dirty="0" smtClean="0"/>
              <a:t>уделять максимальное внимание основополагающим для всего экзамена заданиям – 22, 23, 24</a:t>
            </a:r>
          </a:p>
          <a:p>
            <a:r>
              <a:rPr lang="ru-RU" sz="4000" dirty="0" smtClean="0"/>
              <a:t>подробно разбирать новые задания КИМ</a:t>
            </a:r>
          </a:p>
          <a:p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644008" cy="573325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Для сильных учащихся</a:t>
            </a:r>
          </a:p>
          <a:p>
            <a:pPr marL="0" indent="0" algn="ctr"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3500" dirty="0" smtClean="0"/>
              <a:t>дополнительные </a:t>
            </a:r>
            <a:r>
              <a:rPr lang="ru-RU" sz="3500" dirty="0"/>
              <a:t>консультации по группам </a:t>
            </a:r>
          </a:p>
          <a:p>
            <a:r>
              <a:rPr lang="ru-RU" sz="3500" dirty="0"/>
              <a:t>при наличии возможности – организация разных факультативов по уровню групп</a:t>
            </a:r>
          </a:p>
          <a:p>
            <a:r>
              <a:rPr lang="ru-RU" sz="3500" dirty="0"/>
              <a:t>использовать прием «студенческий десант»: хорошо подготовленные учащиеся периодически обучают слабо подготовленных по определенным вопросам/заданиям из ЕГЭ (</a:t>
            </a:r>
            <a:r>
              <a:rPr lang="ru-RU" sz="3500" dirty="0" err="1"/>
              <a:t>взаимообучение</a:t>
            </a:r>
            <a:r>
              <a:rPr lang="ru-RU" sz="3500" dirty="0" smtClean="0"/>
              <a:t>)</a:t>
            </a:r>
          </a:p>
          <a:p>
            <a:r>
              <a:rPr lang="ru-RU" sz="3500" dirty="0" smtClean="0"/>
              <a:t>разбор типичных ошибок в ЕГЭ и решение других подобных заданий</a:t>
            </a:r>
          </a:p>
          <a:p>
            <a:r>
              <a:rPr lang="ru-RU" sz="3500" dirty="0" smtClean="0"/>
              <a:t>обучать на контрасте: сначала отрабатывать алгоритмы классического решения задач 27–28, затем вводить «элемент неожиданности» в виде стоп-кодонов, рамки считывания и др.</a:t>
            </a:r>
          </a:p>
          <a:p>
            <a:r>
              <a:rPr lang="ru-RU" sz="3500" dirty="0" smtClean="0"/>
              <a:t>осуществлять мониторинг учебных достижений по учебному предмету «Биология» для учащихся, планирующих сдавать Е</a:t>
            </a:r>
            <a:r>
              <a:rPr lang="x-none" sz="3500" smtClean="0"/>
              <a:t>Г</a:t>
            </a:r>
            <a:r>
              <a:rPr lang="ru-RU" sz="3500" dirty="0" smtClean="0"/>
              <a:t>Э по биологии, путем участия в различных работах (особенно значимы для подготовки к экзамену результаты по диагностическим сборникам </a:t>
            </a:r>
            <a:r>
              <a:rPr lang="ru-RU" sz="3500" dirty="0" err="1" smtClean="0"/>
              <a:t>Стат</a:t>
            </a:r>
            <a:r>
              <a:rPr lang="x-none" sz="3500" smtClean="0"/>
              <a:t>Г</a:t>
            </a:r>
            <a:r>
              <a:rPr lang="ru-RU" sz="3500" dirty="0" smtClean="0"/>
              <a:t>рад)</a:t>
            </a:r>
          </a:p>
          <a:p>
            <a:r>
              <a:rPr lang="ru-RU" sz="3500" dirty="0" smtClean="0"/>
              <a:t>проводить мастер-классы по решению наиболее сложных вопросов и заданий ЕГЭ, возможно, с привлечением специалистов из других организаций</a:t>
            </a:r>
          </a:p>
          <a:p>
            <a:r>
              <a:rPr lang="ru-RU" sz="3500" dirty="0" smtClean="0"/>
              <a:t>использовать для подготовки разные учебники и пособия, в </a:t>
            </a:r>
            <a:r>
              <a:rPr lang="ru-RU" sz="3500" dirty="0" err="1" smtClean="0"/>
              <a:t>т.ч</a:t>
            </a:r>
            <a:r>
              <a:rPr lang="ru-RU" sz="3500" dirty="0" smtClean="0"/>
              <a:t>. вузовские и переводные</a:t>
            </a:r>
            <a:endParaRPr lang="ru-RU" sz="3500" dirty="0"/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825846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57606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Общие рекомендации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больше </a:t>
            </a:r>
            <a:r>
              <a:rPr lang="ru-RU" dirty="0"/>
              <a:t>внимания отработке биологической </a:t>
            </a:r>
            <a:r>
              <a:rPr lang="ru-RU" dirty="0" smtClean="0"/>
              <a:t> </a:t>
            </a:r>
            <a:r>
              <a:rPr lang="ru-RU" dirty="0" smtClean="0"/>
              <a:t>и химической терминологии </a:t>
            </a:r>
            <a:endParaRPr lang="ru-RU" dirty="0" smtClean="0"/>
          </a:p>
          <a:p>
            <a:r>
              <a:rPr lang="ru-RU" dirty="0" smtClean="0"/>
              <a:t>совершенствовать </a:t>
            </a:r>
            <a:r>
              <a:rPr lang="ru-RU" dirty="0"/>
              <a:t>систему повторения и закрепления изученного </a:t>
            </a:r>
            <a:r>
              <a:rPr lang="ru-RU" dirty="0" smtClean="0"/>
              <a:t>материала </a:t>
            </a:r>
          </a:p>
          <a:p>
            <a:r>
              <a:rPr lang="ru-RU" dirty="0" smtClean="0"/>
              <a:t>в </a:t>
            </a:r>
            <a:r>
              <a:rPr lang="ru-RU" dirty="0"/>
              <a:t>урочную и неурочную деятельность включать задачи, требующие </a:t>
            </a:r>
            <a:r>
              <a:rPr lang="ru-RU" dirty="0" smtClean="0"/>
              <a:t>рассуждения</a:t>
            </a:r>
          </a:p>
          <a:p>
            <a:r>
              <a:rPr lang="ru-RU" dirty="0" smtClean="0"/>
              <a:t>тщательная </a:t>
            </a:r>
            <a:r>
              <a:rPr lang="ru-RU" dirty="0"/>
              <a:t>отработка алгоритма записи </a:t>
            </a:r>
            <a:r>
              <a:rPr lang="ru-RU" dirty="0" smtClean="0"/>
              <a:t>расчетных задач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заданий, требующих творческого подхода и </a:t>
            </a:r>
            <a:r>
              <a:rPr lang="ru-RU" dirty="0" smtClean="0"/>
              <a:t>развёрнутого  ответа</a:t>
            </a:r>
            <a:endParaRPr lang="ru-RU" dirty="0"/>
          </a:p>
          <a:p>
            <a:r>
              <a:rPr lang="ru-RU" dirty="0" smtClean="0"/>
              <a:t>обучение </a:t>
            </a:r>
            <a:r>
              <a:rPr lang="ru-RU" dirty="0"/>
              <a:t>школьников навыкам смыслового чтения, </a:t>
            </a:r>
            <a:r>
              <a:rPr lang="ru-RU" dirty="0" smtClean="0"/>
              <a:t>вычленению </a:t>
            </a:r>
            <a:r>
              <a:rPr lang="ru-RU" dirty="0"/>
              <a:t>из текстов существенного и отсечению лишней, дополнительной информации, что повысить умение обучающихся структурировать ответ.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Необходимо </a:t>
            </a:r>
            <a:r>
              <a:rPr lang="ru-RU" dirty="0">
                <a:solidFill>
                  <a:srgbClr val="FF0000"/>
                </a:solidFill>
              </a:rPr>
              <a:t>повышать компетентность учителей в вопросах ЕГЭ, уровень научных знаний по преподаваемому предмету.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9534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Памятка для педагогов при подготовке к ГИА: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904656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целенаправленно </a:t>
            </a:r>
            <a:r>
              <a:rPr lang="ru-RU" sz="1800" dirty="0"/>
              <a:t>работать над повышением учебной мотивации учащихся, проводить профориентацию в области естественных дисциплин</a:t>
            </a:r>
          </a:p>
          <a:p>
            <a:pPr lvl="0"/>
            <a:r>
              <a:rPr lang="ru-RU" sz="1800" dirty="0"/>
              <a:t>познакомить учащихся с нормативными правовыми документами, регламентирующими проведение ОГЭ по химии: спецификацией, кодификатором, демоверсией </a:t>
            </a:r>
            <a:r>
              <a:rPr lang="ru-RU" sz="1800" dirty="0" err="1"/>
              <a:t>КИМов</a:t>
            </a:r>
            <a:r>
              <a:rPr lang="ru-RU" sz="1800" dirty="0"/>
              <a:t> и рекомендациями по оцениванию результатов экзамена;</a:t>
            </a:r>
          </a:p>
          <a:p>
            <a:pPr lvl="0"/>
            <a:r>
              <a:rPr lang="ru-RU" sz="1800" dirty="0"/>
              <a:t>ознакомиться с анализом результатов проведения экзамена по химии за предыдущие годы и вести подготовку к ОГЭ, актуализируя внимание на выявленных типичных ошибках и «западающих» заданиях;</a:t>
            </a:r>
          </a:p>
          <a:p>
            <a:pPr lvl="0"/>
            <a:r>
              <a:rPr lang="ru-RU" sz="1800" dirty="0"/>
              <a:t>познакомить учащихся, выбравших химию для сдачи ОГЭ, с регламентом проведения экзамена и бланками ответов;</a:t>
            </a:r>
          </a:p>
          <a:p>
            <a:pPr lvl="0"/>
            <a:r>
              <a:rPr lang="ru-RU" sz="1800" dirty="0"/>
              <a:t>при составлении календарно-тематического и поурочного планирования необходимо выделить время для повторения и закрепления наиболее значимых </a:t>
            </a:r>
            <a:r>
              <a:rPr lang="ru-RU" sz="1800" dirty="0" smtClean="0"/>
              <a:t> </a:t>
            </a:r>
            <a:r>
              <a:rPr lang="ru-RU" sz="1800" dirty="0"/>
              <a:t>тем учебного курса «Химия» и блоки заданий, которые показали низкий процент выполнения </a:t>
            </a:r>
            <a:endParaRPr lang="ru-RU" sz="1800" dirty="0" smtClean="0"/>
          </a:p>
          <a:p>
            <a:pPr lvl="0"/>
            <a:r>
              <a:rPr lang="ru-RU" sz="1800" dirty="0" smtClean="0"/>
              <a:t>регулярно </a:t>
            </a:r>
            <a:r>
              <a:rPr lang="ru-RU" sz="1800" dirty="0"/>
              <a:t>решать тренировочные задания, предлагаемые в пособиях ОГЭ по химии по пособиям, включенным в перечень, размещенный на сайте ФИПИ (</a:t>
            </a:r>
            <a:r>
              <a:rPr lang="en-US" sz="1800" u="sng" dirty="0">
                <a:hlinkClick r:id="rId2"/>
              </a:rPr>
              <a:t>www</a:t>
            </a:r>
            <a:r>
              <a:rPr lang="ru-RU" sz="1800" u="sng" dirty="0">
                <a:hlinkClick r:id="rId2"/>
              </a:rPr>
              <a:t>.</a:t>
            </a:r>
            <a:r>
              <a:rPr lang="en-US" sz="1800" u="sng" dirty="0" err="1">
                <a:hlinkClick r:id="rId2"/>
              </a:rPr>
              <a:t>fipi</a:t>
            </a:r>
            <a:r>
              <a:rPr lang="ru-RU" sz="1800" u="sng" dirty="0">
                <a:hlinkClick r:id="rId2"/>
              </a:rPr>
              <a:t>.</a:t>
            </a:r>
            <a:r>
              <a:rPr lang="en-US" sz="1800" u="sng" dirty="0" err="1">
                <a:hlinkClick r:id="rId2"/>
              </a:rPr>
              <a:t>ru</a:t>
            </a:r>
            <a:r>
              <a:rPr lang="ru-RU" sz="1800" dirty="0"/>
              <a:t>);</a:t>
            </a:r>
          </a:p>
          <a:p>
            <a:pPr lvl="0"/>
            <a:r>
              <a:rPr lang="ru-RU" sz="1800" dirty="0"/>
              <a:t>уделять внимание на уроке выполнению заданий, требующих умения анализировать, обобщать и систематизировать изученный материал;</a:t>
            </a:r>
          </a:p>
          <a:p>
            <a:pPr lvl="0"/>
            <a:r>
              <a:rPr lang="ru-RU" sz="1800" dirty="0"/>
              <a:t>включать в образовательную деятельность при подготовки к ОГЭ электронные ресурсы образовательных платформ. </a:t>
            </a:r>
          </a:p>
        </p:txBody>
      </p:sp>
    </p:spTree>
    <p:extLst>
      <p:ext uri="{BB962C8B-B14F-4D97-AF65-F5344CB8AC3E}">
        <p14:creationId xmlns:p14="http://schemas.microsoft.com/office/powerpoint/2010/main" val="242589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Autofit/>
          </a:bodyPr>
          <a:lstStyle/>
          <a:p>
            <a:r>
              <a:rPr lang="ru-RU" sz="3200" b="1" dirty="0"/>
              <a:t>Динамика </a:t>
            </a:r>
            <a:r>
              <a:rPr lang="ru-RU" sz="3200" b="1" dirty="0" smtClean="0"/>
              <a:t>результатов ОГЭ </a:t>
            </a:r>
            <a:r>
              <a:rPr lang="ru-RU" sz="3200" b="1" dirty="0" smtClean="0"/>
              <a:t>по </a:t>
            </a:r>
            <a:r>
              <a:rPr lang="ru-RU" sz="3200" b="1" dirty="0" smtClean="0"/>
              <a:t>химии</a:t>
            </a:r>
            <a:br>
              <a:rPr lang="ru-RU" sz="3200" b="1" dirty="0" smtClean="0"/>
            </a:br>
            <a:r>
              <a:rPr lang="x-none" sz="3200" b="1"/>
              <a:t>за последние 3 года</a:t>
            </a:r>
            <a:r>
              <a:rPr lang="ru-RU" sz="3200" b="1" dirty="0" smtClean="0"/>
              <a:t>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08894"/>
              </p:ext>
            </p:extLst>
          </p:nvPr>
        </p:nvGraphicFramePr>
        <p:xfrm>
          <a:off x="323528" y="1196753"/>
          <a:ext cx="8640962" cy="28083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49192"/>
                <a:gridCol w="1115295"/>
                <a:gridCol w="1115295"/>
                <a:gridCol w="1115295"/>
                <a:gridCol w="1115295"/>
                <a:gridCol w="1115295"/>
                <a:gridCol w="1115295"/>
              </a:tblGrid>
              <a:tr h="4777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Получили отметку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2018 г.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2019 г.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2022 г.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3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«2»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</a:rPr>
                        <a:t>5</a:t>
                      </a:r>
                      <a:endParaRPr lang="ru-RU" sz="2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0,4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0,1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1,56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«3»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291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21,9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226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16,8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234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22,83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«4»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518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38,9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537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39,9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382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37,27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«5»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516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38,8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580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43,1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393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38,34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74875" y="3227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7072"/>
            <a:ext cx="3635896" cy="2780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17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>Д</a:t>
            </a:r>
            <a:r>
              <a:rPr lang="x-none" sz="3100" b="1" smtClean="0"/>
              <a:t>инамика </a:t>
            </a:r>
            <a:r>
              <a:rPr lang="x-none" sz="3100" b="1"/>
              <a:t>результатов ЕГЭ по химии за последние 3 </a:t>
            </a:r>
            <a:r>
              <a:rPr lang="x-none" sz="3100" b="1" smtClean="0"/>
              <a:t>года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712443"/>
              </p:ext>
            </p:extLst>
          </p:nvPr>
        </p:nvGraphicFramePr>
        <p:xfrm>
          <a:off x="0" y="548682"/>
          <a:ext cx="9143998" cy="34051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17981"/>
                <a:gridCol w="4387289"/>
                <a:gridCol w="1217981"/>
                <a:gridCol w="1217981"/>
                <a:gridCol w="1102766"/>
              </a:tblGrid>
              <a:tr h="36003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Участников, набравших балл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Ярославская область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 г.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2021 г.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2022 г.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Ниже минимального балла, 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17,89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13,52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18,96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61 до 80 баллов, 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26,39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32,04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25,48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81 до 99 баллов, 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11,29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11,76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10,37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 баллов, 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4</a:t>
                      </a:r>
                      <a:endParaRPr lang="ru-RU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Средний тестовый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52,4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33056"/>
            <a:ext cx="3600401" cy="29249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35897" y="3933056"/>
            <a:ext cx="55081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2022 г. выпускники ЯО с заданиями ЕГЭ по химии справились хуже, чем в прошлые годы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Средний тестовый балл составил </a:t>
            </a:r>
            <a:r>
              <a:rPr lang="ru-RU" b="1" dirty="0" smtClean="0">
                <a:solidFill>
                  <a:srgbClr val="FF0000"/>
                </a:solidFill>
              </a:rPr>
              <a:t>52,4,</a:t>
            </a:r>
            <a:r>
              <a:rPr lang="ru-RU" dirty="0" smtClean="0"/>
              <a:t> что существенно ниже показателя прошлого года </a:t>
            </a:r>
            <a:r>
              <a:rPr lang="ru-RU" b="1" dirty="0" smtClean="0"/>
              <a:t>(57,2)</a:t>
            </a:r>
            <a:r>
              <a:rPr lang="ru-RU" dirty="0" smtClean="0"/>
              <a:t> и ниже общероссийского показателя </a:t>
            </a:r>
            <a:r>
              <a:rPr lang="ru-RU" b="1" dirty="0" smtClean="0"/>
              <a:t>(54,3)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Увеличилось число выпускников, не преодолевших минимального порога баллов: в 2021 г. их доля составила 13,5 %, а в 2022 г. – 18,96 %.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Число участников, получивших повышенные баллы, уменьшилось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86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Статистика ЕГЭ-2022 по химии в сравнении </a:t>
            </a:r>
            <a:br>
              <a:rPr lang="ru-RU" sz="2800" b="1" dirty="0" smtClean="0"/>
            </a:br>
            <a:r>
              <a:rPr lang="ru-RU" sz="2800" b="1" dirty="0" smtClean="0"/>
              <a:t>с Ярославлем 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792505"/>
              </p:ext>
            </p:extLst>
          </p:nvPr>
        </p:nvGraphicFramePr>
        <p:xfrm>
          <a:off x="611559" y="1835329"/>
          <a:ext cx="8208913" cy="251696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41465"/>
                <a:gridCol w="2341275"/>
                <a:gridCol w="941465"/>
                <a:gridCol w="941465"/>
                <a:gridCol w="820065"/>
                <a:gridCol w="819239"/>
                <a:gridCol w="1403939"/>
              </a:tblGrid>
              <a:tr h="45665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АТЕ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участников, получивших тестовый балл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выпускников, получивших 100 баллов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4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ниже минимального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 минимального до 60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 61 до 80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81 до 99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г. Рыбинск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3,88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7,12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3,72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0,97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2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г. Ярославль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11,81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29,13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17,48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7,28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51723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 этим экзаменом в 2022 году по России не справились </a:t>
            </a:r>
            <a:r>
              <a:rPr lang="ru-RU" b="1" dirty="0" smtClean="0">
                <a:solidFill>
                  <a:srgbClr val="FF0000"/>
                </a:solidFill>
              </a:rPr>
              <a:t>229</a:t>
            </a:r>
            <a:r>
              <a:rPr lang="ru-RU" dirty="0" smtClean="0"/>
              <a:t> из 77 тысяч человек.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71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19256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Причины снижения результатов</a:t>
            </a:r>
            <a:r>
              <a:rPr lang="ru-RU" sz="2800" dirty="0" smtClean="0"/>
              <a:t> </a:t>
            </a:r>
            <a:r>
              <a:rPr lang="ru-RU" sz="2800" b="1" dirty="0" smtClean="0"/>
              <a:t>ЕГЭ в 2022 году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усложнением </a:t>
            </a:r>
            <a:r>
              <a:rPr lang="ru-RU" dirty="0"/>
              <a:t>заданий ЕГЭ по </a:t>
            </a:r>
            <a:r>
              <a:rPr lang="ru-RU" dirty="0" smtClean="0"/>
              <a:t>химии</a:t>
            </a:r>
          </a:p>
          <a:p>
            <a:r>
              <a:rPr lang="ru-RU" dirty="0" smtClean="0"/>
              <a:t>снижение </a:t>
            </a:r>
            <a:r>
              <a:rPr lang="ru-RU" dirty="0"/>
              <a:t>интереса учащихся к </a:t>
            </a:r>
            <a:r>
              <a:rPr lang="ru-RU" dirty="0" smtClean="0"/>
              <a:t>предмету</a:t>
            </a:r>
          </a:p>
          <a:p>
            <a:r>
              <a:rPr lang="ru-RU" dirty="0" smtClean="0"/>
              <a:t>отсутствие опыта сдачи ОГЭ по химии</a:t>
            </a:r>
          </a:p>
          <a:p>
            <a:r>
              <a:rPr lang="ru-RU" dirty="0"/>
              <a:t>невнимательным прочтением условий </a:t>
            </a:r>
            <a:r>
              <a:rPr lang="ru-RU" dirty="0" smtClean="0"/>
              <a:t>заданий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и </a:t>
            </a:r>
            <a:r>
              <a:rPr lang="ru-RU" dirty="0" smtClean="0"/>
              <a:t>усложнение формулировок некоторых заданий</a:t>
            </a:r>
          </a:p>
          <a:p>
            <a:r>
              <a:rPr lang="ru-RU" dirty="0" smtClean="0"/>
              <a:t>недостаточный уровень </a:t>
            </a:r>
            <a:r>
              <a:rPr lang="ru-RU" dirty="0"/>
              <a:t>подготовки выпускников из-за малого числа часов, отводимых в школах на изучение </a:t>
            </a:r>
            <a:r>
              <a:rPr lang="ru-RU" dirty="0" smtClean="0"/>
              <a:t>химии</a:t>
            </a:r>
            <a:endParaRPr lang="en-US" dirty="0" smtClean="0"/>
          </a:p>
          <a:p>
            <a:r>
              <a:rPr lang="ru-RU" dirty="0" smtClean="0"/>
              <a:t>слабая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у выпускников ряда </a:t>
            </a:r>
            <a:r>
              <a:rPr lang="ru-RU" dirty="0" err="1"/>
              <a:t>метапредметных</a:t>
            </a:r>
            <a:r>
              <a:rPr lang="ru-RU" dirty="0"/>
              <a:t> результатов</a:t>
            </a:r>
            <a:r>
              <a:rPr lang="ru-RU" dirty="0" smtClean="0"/>
              <a:t>.</a:t>
            </a:r>
          </a:p>
          <a:p>
            <a:r>
              <a:rPr lang="ru-RU" dirty="0"/>
              <a:t>недостаточное количество занятий по подготовке к ЕГЭ</a:t>
            </a:r>
          </a:p>
          <a:p>
            <a:r>
              <a:rPr lang="ru-RU" dirty="0"/>
              <a:t>слабая осведомленность обучающихся об изменениях типов заданий и критериев оценивания</a:t>
            </a:r>
          </a:p>
          <a:p>
            <a:r>
              <a:rPr lang="ru-RU" dirty="0"/>
              <a:t>слабая проработка учащимися демоверсий и отрытых вариантов экзамена, размещенных на сайте ФИПИ</a:t>
            </a:r>
          </a:p>
          <a:p>
            <a:endParaRPr lang="ru-RU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71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Причины затруднений выпускников 9 класса на ОГЭ по химии</a:t>
            </a:r>
            <a:r>
              <a:rPr lang="ru-RU" sz="3600" dirty="0" smtClean="0"/>
              <a:t>:</a:t>
            </a: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53732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Недостаточный </a:t>
            </a:r>
            <a:r>
              <a:rPr lang="ru-RU" sz="2400" dirty="0"/>
              <a:t>уровень владения умением применять на практике теоретические знания по химии, решать практико-ориентированные </a:t>
            </a:r>
            <a:r>
              <a:rPr lang="ru-RU" sz="2400" dirty="0" smtClean="0"/>
              <a:t>задачи</a:t>
            </a:r>
            <a:endParaRPr lang="ru-RU" sz="2400" dirty="0" smtClean="0">
              <a:effectLst/>
            </a:endParaRPr>
          </a:p>
          <a:p>
            <a:pPr algn="just"/>
            <a:r>
              <a:rPr lang="ru-RU" sz="2400" dirty="0" smtClean="0"/>
              <a:t>Невысокая </a:t>
            </a:r>
            <a:r>
              <a:rPr lang="ru-RU" sz="2400" dirty="0"/>
              <a:t>степень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</a:t>
            </a:r>
            <a:r>
              <a:rPr lang="ru-RU" sz="2400" dirty="0" err="1"/>
              <a:t>метапредметных</a:t>
            </a:r>
            <a:r>
              <a:rPr lang="ru-RU" sz="2400" dirty="0"/>
              <a:t> </a:t>
            </a:r>
            <a:r>
              <a:rPr lang="ru-RU" sz="2400" dirty="0" smtClean="0"/>
              <a:t>умений</a:t>
            </a:r>
          </a:p>
          <a:p>
            <a:pPr algn="just"/>
            <a:r>
              <a:rPr lang="ru-RU" sz="2400" dirty="0" smtClean="0"/>
              <a:t>Недостаточный </a:t>
            </a:r>
            <a:r>
              <a:rPr lang="ru-RU" sz="2400" dirty="0"/>
              <a:t>уровень математической </a:t>
            </a:r>
            <a:r>
              <a:rPr lang="ru-RU" sz="2400" dirty="0" smtClean="0"/>
              <a:t>подготовки</a:t>
            </a:r>
            <a:endParaRPr lang="ru-RU" sz="2400" dirty="0" smtClean="0">
              <a:effectLst/>
            </a:endParaRPr>
          </a:p>
          <a:p>
            <a:pPr algn="just"/>
            <a:r>
              <a:rPr lang="ru-RU" sz="2400" dirty="0" smtClean="0"/>
              <a:t>На </a:t>
            </a:r>
            <a:r>
              <a:rPr lang="ru-RU" sz="2400" dirty="0"/>
              <a:t>уровне подготовленности выпускников 9 классов 2022 не могли не сказаться ограничения, введенные в связи с эпидемией COVID-19, поскольку в течение двух лет учащиеся были лишены возможности заниматься в кабинете химии, что отразилось на уровне развития их экспериментальных и практических </a:t>
            </a:r>
            <a:r>
              <a:rPr lang="ru-RU" sz="2400" dirty="0" smtClean="0"/>
              <a:t>умений</a:t>
            </a:r>
          </a:p>
          <a:p>
            <a:pPr algn="just"/>
            <a:r>
              <a:rPr lang="ru-RU" sz="2400" dirty="0"/>
              <a:t>Не уделялось достаточное внимание химическому эксперименту: демонстрационному и лабораторному </a:t>
            </a:r>
          </a:p>
          <a:p>
            <a:pPr algn="just"/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772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Анализ </a:t>
            </a:r>
            <a:r>
              <a:rPr lang="ru-RU" sz="2800" b="1" dirty="0" err="1" smtClean="0"/>
              <a:t>метапредметных</a:t>
            </a:r>
            <a:r>
              <a:rPr lang="ru-RU" sz="2800" b="1" dirty="0" smtClean="0"/>
              <a:t> </a:t>
            </a:r>
            <a:r>
              <a:rPr lang="ru-RU" sz="2800" b="1" dirty="0" smtClean="0"/>
              <a:t>результатов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Западают навыки смыслового чтения!</a:t>
            </a:r>
          </a:p>
          <a:p>
            <a:pPr marL="0" indent="0">
              <a:buNone/>
            </a:pPr>
            <a:r>
              <a:rPr lang="ru-RU" sz="2600" dirty="0" smtClean="0"/>
              <a:t>При </a:t>
            </a:r>
            <a:r>
              <a:rPr lang="ru-RU" sz="2600" dirty="0"/>
              <a:t>выполнении большинства заданий ЕГЭ по химии даже базового уровня выпускники должны </a:t>
            </a:r>
            <a:r>
              <a:rPr lang="ru-RU" sz="2600" dirty="0" smtClean="0"/>
              <a:t>уметь: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внимательно прочитать текст задания, сориентироваться в содержании </a:t>
            </a:r>
            <a:r>
              <a:rPr lang="ru-RU" sz="2600" dirty="0" smtClean="0"/>
              <a:t>текста</a:t>
            </a:r>
          </a:p>
          <a:p>
            <a:r>
              <a:rPr lang="ru-RU" sz="2600" dirty="0" smtClean="0"/>
              <a:t>задать </a:t>
            </a:r>
            <a:r>
              <a:rPr lang="ru-RU" sz="2600" dirty="0"/>
              <a:t>себе и ответить на вопросы, используя явно заданную в тексте информацию</a:t>
            </a:r>
            <a:r>
              <a:rPr lang="ru-RU" sz="2600" dirty="0" smtClean="0"/>
              <a:t>.</a:t>
            </a:r>
          </a:p>
          <a:p>
            <a:r>
              <a:rPr lang="ru-RU" sz="2600" dirty="0" smtClean="0"/>
              <a:t>затем </a:t>
            </a:r>
            <a:r>
              <a:rPr lang="ru-RU" sz="2600" dirty="0"/>
              <a:t>интерпретировать </a:t>
            </a:r>
            <a:r>
              <a:rPr lang="ru-RU" sz="2600" dirty="0" smtClean="0"/>
              <a:t>информацию</a:t>
            </a:r>
          </a:p>
          <a:p>
            <a:r>
              <a:rPr lang="ru-RU" sz="2600" dirty="0" smtClean="0"/>
              <a:t>привлечь </a:t>
            </a:r>
            <a:r>
              <a:rPr lang="ru-RU" sz="2600" dirty="0"/>
              <a:t>имеющиеся знания для объяснения практико-ориентированных ситуаций, описанных в </a:t>
            </a:r>
            <a:r>
              <a:rPr lang="ru-RU" sz="2600" dirty="0" smtClean="0"/>
              <a:t>тексте</a:t>
            </a:r>
          </a:p>
          <a:p>
            <a:r>
              <a:rPr lang="ru-RU" sz="2600" dirty="0" smtClean="0"/>
              <a:t>ответить </a:t>
            </a:r>
            <a:r>
              <a:rPr lang="ru-RU" sz="2600" dirty="0"/>
              <a:t>на </a:t>
            </a:r>
            <a:r>
              <a:rPr lang="ru-RU" sz="2600" dirty="0" smtClean="0"/>
              <a:t>вопросы</a:t>
            </a:r>
          </a:p>
          <a:p>
            <a:r>
              <a:rPr lang="ru-RU" sz="2600" dirty="0" smtClean="0"/>
              <a:t>сформулировать выводы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0198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3651</Words>
  <Application>Microsoft Office PowerPoint</Application>
  <PresentationFormat>Экран (4:3)</PresentationFormat>
  <Paragraphs>484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      Аналитическая информация  по итогам ГИА 2022 года по предметам естественнонаучного цикла,  проблемные зоны и способы улучшения результатов.  Методические рекомендации по обеспечению индивидуального сопровождения школьников для успешной подготовки к итоговой аттестации     </vt:lpstr>
      <vt:lpstr>Динамика численности участников  ОГЭ по химии за последние 3 года</vt:lpstr>
      <vt:lpstr>Динамика численности участников ЕГЭ по химии 2022 за последние 3 года </vt:lpstr>
      <vt:lpstr>Динамика результатов ОГЭ по химии за последние 3 года </vt:lpstr>
      <vt:lpstr>  Динамика результатов ЕГЭ по химии за последние 3 года  </vt:lpstr>
      <vt:lpstr>Статистика ЕГЭ-2022 по химии в сравнении  с Ярославлем </vt:lpstr>
      <vt:lpstr>Причины снижения результатов ЕГЭ в 2022 году </vt:lpstr>
      <vt:lpstr> Причины затруднений выпускников 9 класса на ОГЭ по химии: </vt:lpstr>
      <vt:lpstr>Анализ метапредметных результатов </vt:lpstr>
      <vt:lpstr>Обидные ошибки выпускников 11 класса  на ЕГЭ по химии</vt:lpstr>
      <vt:lpstr> Особенности КИМ ОГЭ-2022 по химии </vt:lpstr>
      <vt:lpstr>Особенности КИМ ЕГЭ-2022 по химии</vt:lpstr>
      <vt:lpstr>Проблемное задание  на ОГЭ по химии задание №24 (высокий уровень сложности )  проведение реального химического эксперимента</vt:lpstr>
      <vt:lpstr>Презентация PowerPoint</vt:lpstr>
      <vt:lpstr> Проблемные задания на ЕГЭ по химии  в базовой части курса : </vt:lpstr>
      <vt:lpstr>Способы улучшения результатов Общие методические рекомендации  по подготовке к ГИА-2023 по химии</vt:lpstr>
      <vt:lpstr>Способы улучшения результатов  Методические рекомендации по организации обучения школьников «группы риска» </vt:lpstr>
      <vt:lpstr>Способы улучшения результатов Методические рекомендации  по формированию экспериментальных умений</vt:lpstr>
      <vt:lpstr>Динамика численности участников   ЕГЭ по биологии по ЯО за последние 3 года</vt:lpstr>
      <vt:lpstr>Динамика результатов ЕГЭ по биологии  за последние 3 года</vt:lpstr>
      <vt:lpstr> Анализ метапредметных результатов обучения,  повлиявших на выполнение заданий КИМ </vt:lpstr>
      <vt:lpstr>Проблемные задания на ЕГЭ по биологии </vt:lpstr>
      <vt:lpstr>Проблемное задание на ЕГЭ по биологии  Линия 22 (задание на «чтение» графика зависимости данных, полученных в результате эксперимента) </vt:lpstr>
      <vt:lpstr>Проблемное задание на ЕГЭ по биологии  Линия 24 (задание на поиск ошибки в тексте)</vt:lpstr>
      <vt:lpstr>Проблемное задание на ЕГЭ по биологии  Линия 28 (Генетическая задача)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Способы улучшения результатов на ГИА по биологии      Оказание персонализированной помощи   </vt:lpstr>
      <vt:lpstr>Общие рекомендации</vt:lpstr>
      <vt:lpstr>Памятка для педагогов при подготовке к ГИА: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участия в оценочных процедурах ШНОРов</dc:title>
  <dc:creator>Пользователь</dc:creator>
  <cp:lastModifiedBy>Пользователь</cp:lastModifiedBy>
  <cp:revision>30</cp:revision>
  <dcterms:created xsi:type="dcterms:W3CDTF">2022-11-02T17:49:14Z</dcterms:created>
  <dcterms:modified xsi:type="dcterms:W3CDTF">2023-02-15T19:36:45Z</dcterms:modified>
</cp:coreProperties>
</file>