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3" r:id="rId6"/>
    <p:sldId id="262" r:id="rId7"/>
    <p:sldId id="261" r:id="rId8"/>
    <p:sldId id="267" r:id="rId9"/>
    <p:sldId id="266" r:id="rId10"/>
    <p:sldId id="265" r:id="rId11"/>
    <p:sldId id="269" r:id="rId12"/>
    <p:sldId id="268" r:id="rId13"/>
    <p:sldId id="270" r:id="rId14"/>
    <p:sldId id="264" r:id="rId15"/>
    <p:sldId id="258" r:id="rId16"/>
    <p:sldId id="271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821" y="-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Справляемость</a:t>
            </a:r>
            <a:r>
              <a:rPr lang="ru-RU" baseline="0" dirty="0" smtClean="0"/>
              <a:t> обучающихся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Справляемость обучающихся, %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2019-2020 уч.г.</c:v>
                </c:pt>
                <c:pt idx="1">
                  <c:v>2020-2021 уч.г.</c:v>
                </c:pt>
                <c:pt idx="2">
                  <c:v>2021-2022 уч.г.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hape val="cylinder"/>
        <c:axId val="100842112"/>
        <c:axId val="100852096"/>
        <c:axId val="0"/>
      </c:bar3DChart>
      <c:catAx>
        <c:axId val="100842112"/>
        <c:scaling>
          <c:orientation val="minMax"/>
        </c:scaling>
        <c:axPos val="b"/>
        <c:tickLblPos val="nextTo"/>
        <c:crossAx val="100852096"/>
        <c:crosses val="autoZero"/>
        <c:auto val="1"/>
        <c:lblAlgn val="ctr"/>
        <c:lblOffset val="100"/>
      </c:catAx>
      <c:valAx>
        <c:axId val="100852096"/>
        <c:scaling>
          <c:orientation val="minMax"/>
        </c:scaling>
        <c:axPos val="l"/>
        <c:majorGridlines/>
        <c:numFmt formatCode="General" sourceLinked="1"/>
        <c:tickLblPos val="nextTo"/>
        <c:crossAx val="100842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Показатель </a:t>
            </a:r>
            <a:r>
              <a:rPr lang="ru-RU" dirty="0" smtClean="0"/>
              <a:t>успешности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Показатель успешности, %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2019-2020 уч.г.</c:v>
                </c:pt>
                <c:pt idx="1">
                  <c:v>2020-2021 уч.г.</c:v>
                </c:pt>
                <c:pt idx="2">
                  <c:v>2021-2022 уч.г.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84.1</c:v>
                </c:pt>
                <c:pt idx="1">
                  <c:v>85.6</c:v>
                </c:pt>
                <c:pt idx="2">
                  <c:v>86.9</c:v>
                </c:pt>
              </c:numCache>
            </c:numRef>
          </c:val>
        </c:ser>
        <c:shape val="cylinder"/>
        <c:axId val="100758272"/>
        <c:axId val="100759808"/>
        <c:axId val="0"/>
      </c:bar3DChart>
      <c:catAx>
        <c:axId val="100758272"/>
        <c:scaling>
          <c:orientation val="minMax"/>
        </c:scaling>
        <c:axPos val="b"/>
        <c:tickLblPos val="nextTo"/>
        <c:crossAx val="100759808"/>
        <c:crosses val="autoZero"/>
        <c:auto val="1"/>
        <c:lblAlgn val="ctr"/>
        <c:lblOffset val="100"/>
      </c:catAx>
      <c:valAx>
        <c:axId val="100759808"/>
        <c:scaling>
          <c:orientation val="minMax"/>
        </c:scaling>
        <c:axPos val="l"/>
        <c:majorGridlines/>
        <c:numFmt formatCode="General" sourceLinked="1"/>
        <c:tickLblPos val="nextTo"/>
        <c:crossAx val="100758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этап, кол-во участников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2019-2020 уч.г.</c:v>
                </c:pt>
                <c:pt idx="1">
                  <c:v>2020-2021 уч.г.</c:v>
                </c:pt>
                <c:pt idx="2">
                  <c:v>2021-2022 уч.г.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</c:v>
                </c:pt>
                <c:pt idx="1">
                  <c:v>60</c:v>
                </c:pt>
                <c:pt idx="2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региональный этап, кол-во участников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2019-2020 уч.г.</c:v>
                </c:pt>
                <c:pt idx="1">
                  <c:v>2020-2021 уч.г.</c:v>
                </c:pt>
                <c:pt idx="2">
                  <c:v>2021-2022 уч.г.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</c:v>
                </c:pt>
                <c:pt idx="1">
                  <c:v>0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этап, кол-во участников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2019-2020 уч.г.</c:v>
                </c:pt>
                <c:pt idx="1">
                  <c:v>2020-2021 уч.г.</c:v>
                </c:pt>
                <c:pt idx="2">
                  <c:v>2021-2022 уч.г.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12</c:v>
                </c:pt>
              </c:numCache>
            </c:numRef>
          </c:val>
        </c:ser>
        <c:shape val="cylinder"/>
        <c:axId val="156495872"/>
        <c:axId val="156497408"/>
        <c:axId val="0"/>
      </c:bar3DChart>
      <c:catAx>
        <c:axId val="156495872"/>
        <c:scaling>
          <c:orientation val="minMax"/>
        </c:scaling>
        <c:axPos val="b"/>
        <c:tickLblPos val="nextTo"/>
        <c:crossAx val="156497408"/>
        <c:crosses val="autoZero"/>
        <c:auto val="1"/>
        <c:lblAlgn val="ctr"/>
        <c:lblOffset val="100"/>
      </c:catAx>
      <c:valAx>
        <c:axId val="156497408"/>
        <c:scaling>
          <c:orientation val="minMax"/>
        </c:scaling>
        <c:axPos val="l"/>
        <c:majorGridlines/>
        <c:numFmt formatCode="General" sourceLinked="1"/>
        <c:tickLblPos val="nextTo"/>
        <c:crossAx val="1564958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Любовь к спорту</c:v>
                </c:pt>
                <c:pt idx="1">
                  <c:v>Самоопределение (выбрал секцию для занятия спортом)</c:v>
                </c:pt>
                <c:pt idx="2">
                  <c:v>Нашел новых друзей</c:v>
                </c:pt>
                <c:pt idx="3">
                  <c:v>Улучшил свою физическую подготовку</c:v>
                </c:pt>
                <c:pt idx="4">
                  <c:v>Научился самостоятельно организовывать и проводить спортивные мероприятия</c:v>
                </c:pt>
                <c:pt idx="5">
                  <c:v>Научился самостоятельно составлять график тренировок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70</c:v>
                </c:pt>
                <c:pt idx="1">
                  <c:v>60</c:v>
                </c:pt>
                <c:pt idx="2">
                  <c:v>72</c:v>
                </c:pt>
                <c:pt idx="3">
                  <c:v>72</c:v>
                </c:pt>
                <c:pt idx="4">
                  <c:v>41</c:v>
                </c:pt>
                <c:pt idx="5">
                  <c:v>50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76748830309285"/>
          <c:y val="0"/>
          <c:w val="0.33523251169690754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42FAFC-ED17-4F2E-9CD0-003E7A647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8013" y="567727"/>
            <a:ext cx="8629337" cy="274819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8021E74-8AB6-49F3-B168-24C3BC288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542075"/>
            <a:ext cx="76187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5C6EBAC-D68D-4D6A-AE5E-9DFAB943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CFCC04-0673-41F7-973A-F28D0396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5FC1319-8AD6-463F-B317-B77BB1C4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338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0D700A-5BF1-4500-B576-6A8275CC9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4A96D3-4818-4018-811F-C12ECC67B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EFA4A7D-38D5-4AF7-A2B5-41AB1425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B9410CB-ADCC-4F7C-8278-21319743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E24405-81C0-412B-934D-D4E75CB5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619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1110E5F-771D-442F-B48E-A65A378B0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F576585-3287-4FC5-9C31-1AB74C554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A4489E-F43B-4FAA-AE1A-204A20B7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52D417-D393-435D-9ADD-CA49506F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A1C7E-834C-470F-B644-2AFBE0F0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2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2881BC-2DCE-4FFC-93EF-83B2426DF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41B8EB-5011-4FF7-BD81-226482795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BA59900-E9A4-49EA-A382-2A2F509A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DC65D55-7D5C-489E-920F-AF23DD32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3FDD5ED-966B-44BC-BE33-0A4B68A9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740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5E66E-B468-4E05-89D4-5F5DCD90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210" y="405593"/>
            <a:ext cx="9023974" cy="326699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EC2EC0A-DACD-4D17-8200-971BF1DE3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2884" y="3869928"/>
            <a:ext cx="8529299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A7D5305-FDDD-454F-B9D5-5ADB8442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111D74-8C47-42E8-ABC9-871F211D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F208E59-3CFA-488F-B5FE-DFA9FCE5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579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071EDA-4623-47DC-B4EA-7973D8E1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2A8431-DE10-4A19-9C1C-5A2CE1F69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315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A2F1A18-708B-48CE-A59E-414B20A85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715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47B3C41-F952-4DA2-B0C1-F3AED906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462982C-79C6-4091-8FE3-2DF1F4EB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CFD542F-3311-449F-B429-EA27B9F2B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297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BFA9C1-0F10-46B9-922A-8A4B6034D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74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008B869-0E77-442C-9EDC-80F24E573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74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E5E89BF-1651-412C-9897-E317CC27B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74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7814228-CE25-4224-AFFF-6F372A7D4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216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07F5AD6-A9C3-43D9-AE2A-ABBB57686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3216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C3FD5B1-3664-472A-9DF7-9E48FFC6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94B859B-4E43-4F94-AAD9-A606F7F6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2F138E6-E435-4308-A2BA-1B241996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26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1CC0DF-E5F5-410A-BC61-3AA60437F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92E081-DE81-4144-90AF-F3EA8197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DA1992B-0783-44FB-A583-9399EF62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26D5FF4-AF2F-4BAE-B8B5-54EA01E7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914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91A21EA-B2F0-4B93-9A05-B5F73AD21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5B2C292C-9741-43CB-9028-02ACF9C5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D9AF810-B423-4BF8-B975-9F2D77AB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087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C0F6E7-AC29-493B-AB73-592C6A11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3501011-C365-482E-B38B-66AE64F6F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FF44BFA-BC40-4FB1-A800-B703A4CAC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0D83CD6-41C0-4B53-9EA1-D70153F1C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BA57598-7A9A-4497-BF6E-B6BDE018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6764882-F97A-47B6-92D9-F9D5A3F46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446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3E801C-30F0-4F19-BDEC-AEBF3330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24990CF-D3A2-4C3B-8F56-2554D5CA9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158E9B9-FB1F-4FFD-B64A-64F6D8330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714FB49-6431-46CD-B637-5750EA76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D757C8C-B6E8-4E4A-A9FD-F3DE81F1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C2ED15F-9184-4E7B-9479-961706D4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121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06FA49-2841-458D-B29C-F23EA8F56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5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ood" dir="t"/>
            </a:scene3d>
            <a:sp3d extrusionH="57150" contourW="12700" prstMaterial="dkEdge">
              <a:bevelT h="25400" prst="softRound"/>
              <a:contourClr>
                <a:schemeClr val="accent2">
                  <a:lumMod val="75000"/>
                </a:schemeClr>
              </a:contourClr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E6B91B4-69D3-4B22-BF09-F06BDDAB0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15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D3A7492-927E-4BE4-992C-A5BC58BCE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316C7-1E2B-4768-92AA-FB75955D42F9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E4CE81-17FA-4F9E-8C9B-AD6F5F531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5733D2B-FFFF-4119-9A64-F2707D707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421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86E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zrykzhdanova.wixsite.com/mysite" TargetMode="External"/><Relationship Id="rId2" Type="http://schemas.openxmlformats.org/officeDocument/2006/relationships/hyperlink" Target="https://olympianssck.wixsite.com/mysite-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ubs.fsc76.ru/club/olimpiytsy" TargetMode="External"/><Relationship Id="rId5" Type="http://schemas.openxmlformats.org/officeDocument/2006/relationships/hyperlink" Target="https://ryb30sh.edu.yar.ru/sportivniy_shkolniy_klub/informatsiya_o_shkolnom_spo_40.html" TargetMode="External"/><Relationship Id="rId4" Type="http://schemas.openxmlformats.org/officeDocument/2006/relationships/hyperlink" Target="https://vk.com/club18079810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izrykzhdanova.wixsite.com/mysite/%D0%BF%D1%80%D0%BE%D1%84%D0%B5%D1%81%D1%81%D0%B8%D0%BE%D0%BD%D0%B0%D0%BB%D1%8C%D0%BD%D1%8B%D0%B5-%D0%BA%D0%BE%D0%BD%D0%BA%D1%83%D1%80%D1%81%D1%8B" TargetMode="External"/><Relationship Id="rId2" Type="http://schemas.openxmlformats.org/officeDocument/2006/relationships/hyperlink" Target="https://fizrykzhdanova.wixsite.com/mysite/%D0%BC%D0%BE%D0%B8-%D0%B4%D0%BE%D1%81%D1%82%D0%B8%D0%B6%D0%B5%D0%BD%D0%B8%D1%8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fizrykzhdanova.wixsite.com/mysite/%D0%BF%D0%BE%D0%B2%D1%8B%D1%88%D0%B5%D0%BD%D0%B8%D0%B5-%D0%BA%D0%B2%D0%B0%D0%BB%D0%B8%D1%84%D0%B8%D0%BA%D0%B0%D1%86%D0%B8%D0%B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5710" TargetMode="External"/><Relationship Id="rId2" Type="http://schemas.openxmlformats.org/officeDocument/2006/relationships/hyperlink" Target="http://www.iro.yar.ru/index.php?id=559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ro.yar.ru/index.php?id=6367" TargetMode="External"/><Relationship Id="rId4" Type="http://schemas.openxmlformats.org/officeDocument/2006/relationships/hyperlink" Target="http://www.iro.yar.ru/index.php?id=6603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du.rybadm.ru/info/discuss/2022/sbornik_22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izrykzhdanova.wixsite.com/mysite/&#1084;&#1086;&#1080;-&#1076;&#1086;&#1089;&#1090;&#1080;&#1078;&#1077;&#1085;&#1080;&#1103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BF1494-5306-41C2-94EA-FC842728F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8805" y="895739"/>
            <a:ext cx="8629337" cy="189767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Публичная презентация результатов педагогической деятельности учителя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4FFE65F-F956-481E-90DD-A23626835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8012" y="3719357"/>
            <a:ext cx="761875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/>
              <a:t>Жданова Ирина Евгеньевна</a:t>
            </a:r>
          </a:p>
          <a:p>
            <a:pPr algn="r"/>
            <a:r>
              <a:rPr lang="ru-RU" dirty="0" smtClean="0"/>
              <a:t>учитель физической культуры</a:t>
            </a:r>
          </a:p>
          <a:p>
            <a:pPr algn="r"/>
            <a:r>
              <a:rPr lang="ru-RU" dirty="0" smtClean="0"/>
              <a:t>муниципальной общеобразовательной организации средней общеобразовательной школы №30 г. Рыбинска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6174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Перечень положительных заключений методической разработки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Федеральное государственное бюджетное учреждение Федеральный центр организационно- методического обеспечения физического воспитания – </a:t>
            </a:r>
            <a:r>
              <a:rPr lang="ru-RU" dirty="0" err="1" smtClean="0"/>
              <a:t>Федченко</a:t>
            </a:r>
            <a:r>
              <a:rPr lang="ru-RU" dirty="0" smtClean="0"/>
              <a:t> Николай Семенович, директор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Государственное автономное учреждение дополнительного профессионального образования Ярославской области. Институт развития образования - Волкова Валерия Леонидовна, старший методист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Государственное автономное учреждение дополнительного профессионального образования Ярославской области. Институт развития образования- Щербак Александр Павлович, доцент, кандидат педагогических наук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Муниципальный ресурсный центр « Олимп» - </a:t>
            </a:r>
            <a:r>
              <a:rPr lang="ru-RU" dirty="0" err="1" smtClean="0"/>
              <a:t>Караченина</a:t>
            </a:r>
            <a:r>
              <a:rPr lang="ru-RU" dirty="0" smtClean="0"/>
              <a:t> Наталья </a:t>
            </a:r>
            <a:r>
              <a:rPr lang="ru-RU" dirty="0" err="1" smtClean="0"/>
              <a:t>Адольфовна</a:t>
            </a:r>
            <a:r>
              <a:rPr lang="ru-RU" dirty="0" smtClean="0"/>
              <a:t>,, руководитель МРЦ, заслуженный учитель РФ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ГПОАУ ЯО </a:t>
            </a:r>
            <a:r>
              <a:rPr lang="ru-RU" dirty="0" err="1" smtClean="0"/>
              <a:t>Рыбинский</a:t>
            </a:r>
            <a:r>
              <a:rPr lang="ru-RU" dirty="0" smtClean="0"/>
              <a:t> профессионально- педагогический колледж - </a:t>
            </a:r>
            <a:r>
              <a:rPr lang="ru-RU" dirty="0" err="1" smtClean="0"/>
              <a:t>Копотюк</a:t>
            </a:r>
            <a:r>
              <a:rPr lang="ru-RU" dirty="0" smtClean="0"/>
              <a:t> Ирина Геннадьевна, директор, кандидат педагогических наук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Руководитель школьного спортивного клуба «Олимпийцы»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 29 марта 2016 года в СОШ №30 успешно функционирует школьный спортивный клуб «Олимпийцы» в котором я являюсь руководителем. </a:t>
            </a:r>
          </a:p>
          <a:p>
            <a:pPr>
              <a:buNone/>
            </a:pPr>
            <a:r>
              <a:rPr lang="ru-RU" dirty="0" smtClean="0"/>
              <a:t>Сайт клуба - </a:t>
            </a:r>
            <a:r>
              <a:rPr lang="en-US" dirty="0" smtClean="0">
                <a:hlinkClick r:id="rId2"/>
              </a:rPr>
              <a:t>https://olympianssck.wixsite.com/mysite-1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Личный сайт педагога - </a:t>
            </a:r>
            <a:r>
              <a:rPr lang="en-US" dirty="0" smtClean="0">
                <a:hlinkClick r:id="rId3"/>
              </a:rPr>
              <a:t>https://fizrykzhdanova.wixsite.com/mysite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Группа в сообществе ВКОНТАКТЕ ШСК «Олимпийцы» - </a:t>
            </a:r>
            <a:r>
              <a:rPr lang="en-US" dirty="0" smtClean="0">
                <a:hlinkClick r:id="rId4"/>
              </a:rPr>
              <a:t>https://vk.com/club180798100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Страничка ШСК «Олимпийцы» на сайте школы - </a:t>
            </a:r>
            <a:r>
              <a:rPr lang="en-US" dirty="0" smtClean="0">
                <a:hlinkClick r:id="rId5"/>
              </a:rPr>
              <a:t>https://ryb30sh.edu.yar.ru/sportivniy_shkolniy_klub/informatsiya_o_shkolnom_spo_40.html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Массовый спорт Ярославской области, страничка клуба - </a:t>
            </a:r>
            <a:r>
              <a:rPr lang="en-US" dirty="0" smtClean="0">
                <a:hlinkClick r:id="rId6"/>
              </a:rPr>
              <a:t>https://clubs.fsc76.ru/club/olimpiytsy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Конкурсы профессионального мастерства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 моими личными достижениями можно ознакомиться на сайте - </a:t>
            </a:r>
            <a:r>
              <a:rPr lang="en-US" dirty="0" smtClean="0">
                <a:hlinkClick r:id="rId2"/>
              </a:rPr>
              <a:t>https://fizrykzhdanova.wixsite.com/mysite/%D0%BC%D0%BE%D0%B8-%D0%B4%D0%BE%D1%81%D1%82%D0%B8%D0%B6%D0%B5%D0%BD%D0%B8%D1%8F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Ежегодно участвую в конкурсах профессионального мастерства - </a:t>
            </a:r>
            <a:r>
              <a:rPr lang="en-US" dirty="0" smtClean="0">
                <a:hlinkClick r:id="rId3"/>
              </a:rPr>
              <a:t>https://fizrykzhdanova.wixsite.com/mysite/%D0%BF%D1%80%D0%BE%D1%84%D0%B5%D1%81%D1%81%D0%B8%D0%BE%D0%BD%D0%B0%D0%BB%D1%8C%D0%BD%D1%8B%D0%B5-%D0%BA%D0%BE%D0%BD%D0%BA%D1%83%D1%80%D1%81%D1%8B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 итогам 2022 года во Всероссийском конкурсе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спорта.     В номинации " Педагог- формула успеха" стала лауреатом. Заняла 2 место</a:t>
            </a:r>
          </a:p>
        </p:txBody>
      </p:sp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Сетевое взаимодействие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Активно взаимодействую с МДОУ детский сад №115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Беседы о здоровом образе жизни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Мастер-класс «Нестандартные упражнения с парашютом для развития физических качеств»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Военно-патриотеческая</a:t>
            </a:r>
            <a:r>
              <a:rPr lang="ru-RU" dirty="0" smtClean="0"/>
              <a:t> игра, посвященная Дню победы!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Турнир по футболу «Ты в игре» среди воспитанников детского сада и первоклассников СОШ №30</a:t>
            </a:r>
          </a:p>
        </p:txBody>
      </p:sp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08" y="1858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Курсы повышения квалификации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129554"/>
            <a:ext cx="8335925" cy="545950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"Формирование культуры здоровья как основа для реализации требований ФГОС"</a:t>
            </a:r>
          </a:p>
          <a:p>
            <a:r>
              <a:rPr lang="ru-RU" dirty="0" smtClean="0"/>
              <a:t>Реализация адаптированных основных общеобразовательных программ для детей с ограниченными возможностями здоровья"</a:t>
            </a:r>
          </a:p>
          <a:p>
            <a:r>
              <a:rPr lang="ru-RU" dirty="0" smtClean="0"/>
              <a:t>«Обеспечение безопасности персональных данных" </a:t>
            </a:r>
          </a:p>
          <a:p>
            <a:r>
              <a:rPr lang="ru-RU" dirty="0" smtClean="0"/>
              <a:t>"Управление проектами"</a:t>
            </a:r>
          </a:p>
          <a:p>
            <a:r>
              <a:rPr lang="ru-RU" dirty="0" smtClean="0"/>
              <a:t>"Адаптивная физическая культура для детей с ограниченными возможностями здоровья"</a:t>
            </a:r>
          </a:p>
          <a:p>
            <a:r>
              <a:rPr lang="ru-RU" dirty="0" smtClean="0"/>
              <a:t>"Каждый важен: интерактивные методы профилактики травли"</a:t>
            </a:r>
          </a:p>
          <a:p>
            <a:r>
              <a:rPr lang="ru-RU" dirty="0" smtClean="0"/>
              <a:t>" Актуальные вопросы  развития региональной системы образования</a:t>
            </a:r>
          </a:p>
          <a:p>
            <a:r>
              <a:rPr lang="ru-RU" dirty="0" err="1" smtClean="0"/>
              <a:t>Персонализация</a:t>
            </a:r>
            <a:r>
              <a:rPr lang="ru-RU" dirty="0" smtClean="0"/>
              <a:t> образования в условиях цифровой трансформации в обществе</a:t>
            </a:r>
          </a:p>
          <a:p>
            <a:r>
              <a:rPr lang="ru-RU" dirty="0" err="1" smtClean="0"/>
              <a:t>Учебно</a:t>
            </a:r>
            <a:r>
              <a:rPr lang="ru-RU" dirty="0" smtClean="0"/>
              <a:t>- методическое обеспеч6ение образовательных и воспитательных мероприятий по формированию у детей и молодежи устойчивых навыков и компетенций ЗОЖ</a:t>
            </a:r>
          </a:p>
          <a:p>
            <a:r>
              <a:rPr lang="ru-RU" dirty="0" smtClean="0"/>
              <a:t>Личная эффективность работника образования</a:t>
            </a:r>
          </a:p>
          <a:p>
            <a:r>
              <a:rPr lang="ru-RU" dirty="0" smtClean="0"/>
              <a:t>Организационно- методическое обеспечение деятельности в области физической культуры и спорта</a:t>
            </a:r>
          </a:p>
          <a:p>
            <a:r>
              <a:rPr lang="ru-RU" dirty="0" smtClean="0"/>
              <a:t>Реализация требований обновленных ФГОС НОО, ФГОС ООО в работе учителя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Удостоверения о прохождении курсов повышения квалификации, семинары и </a:t>
            </a:r>
            <a:r>
              <a:rPr lang="ru-RU" dirty="0" err="1" smtClean="0"/>
              <a:t>вебинары</a:t>
            </a:r>
            <a:r>
              <a:rPr lang="ru-RU" dirty="0" smtClean="0"/>
              <a:t> представлены на моем сайте - </a:t>
            </a:r>
            <a:r>
              <a:rPr lang="en-US" dirty="0" smtClean="0">
                <a:hlinkClick r:id="rId2"/>
              </a:rPr>
              <a:t>https://fizrykzhdanova.wixsite.com/mysite/%D0%BF%D0%BE%D0%B2%D1%8B%D1%88%D0%B5%D0%BD%D0%B8%D0%B5-%D0%BA%D0%B2%D0%B0%D0%BB%D0%B8%D1%84%D0%B8%D0%BA%D0%B0%D1%86%D0%B8%D0%B8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G:\im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35321" y="4415491"/>
            <a:ext cx="3256679" cy="2442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50" y="18030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Участие в семинарах, конференциях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2541" y="1426791"/>
          <a:ext cx="10515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 « Реализация дополнительных общеобразовательных программ в сетевой форме»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дополнительных общеобразовательных программ в сетевой форме</a:t>
                      </a:r>
                    </a:p>
                    <a:p>
                      <a:r>
                        <a:rPr lang="ru-RU" sz="1800" b="1" u="sng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http://www.iro.yar.ru/index.php?id=5590</a:t>
                      </a:r>
                      <a:endParaRPr lang="ru-RU" sz="18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Институт развития образования- Семинар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 Реализация дополнительных общеобразовательных программ в сетевой форме»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 Президентские состязания»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http://www.iro.yar.ru/index.php?id=5710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Межрегиональная конференция» современное образование: на пути от теории к практике: векторы развития. Презентационная площадка « Лучшие практики дополнительного образования»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дополнительной общеобразовательной программы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 Президентские состязания»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http://www.iro.yar.ru/index.php?id=6603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слет учителей физической культуры Ярославской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Опыт участия во Всероссийском конкурсе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http://www.iro.yar.ru/index.php?id=6367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50" y="18030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Участие в семинарах, конференциях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2813" y="1660255"/>
          <a:ext cx="10515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Семинар- практикум «Педагогическая мастерская учителя физической культуры»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функциональной грамотности на уроках физической культуры и во внеурочное время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семинара «Современный педагог: определяем позиции, приобретаем смыслы»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Геймификация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обучения. Игровые приемы в образовании»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XXI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конференция» Функциональная грамотность- детерминанта качества образования»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методическое обеспечение по формирования ЗОЖ: программа курса внеурочной деятельности « Путь к успеху»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http://edu.rybadm.ru/info/discuss/2022/sbornik_22.pdf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Семинар- практикум «Педагогическая мастерская учителя физической культуры»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«Тэг-регби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уроках физической культуры»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3150" y="1485157"/>
            <a:ext cx="10515600" cy="435133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Почетная грамота Департамента образования Ярославской области </a:t>
            </a:r>
            <a:r>
              <a:rPr lang="ru-RU" i="1" dirty="0" smtClean="0"/>
              <a:t>за большую плодотворную работу, достигнутые успехи в обучении и воспитании детей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Благодарность администрации государственного образовательного автономного учреждения дополнительного образования Ярославской области «Центр детей и юношества» </a:t>
            </a:r>
            <a:r>
              <a:rPr lang="ru-RU" i="1" dirty="0" smtClean="0"/>
              <a:t>за подготовку победителей регионального этапа </a:t>
            </a:r>
            <a:r>
              <a:rPr lang="ru-RU" i="1" dirty="0" err="1" smtClean="0"/>
              <a:t>Всроссийских</a:t>
            </a:r>
            <a:r>
              <a:rPr lang="ru-RU" i="1" dirty="0" smtClean="0"/>
              <a:t> спортивных соревнований школьников «Президентские состязания в 2021-2022 учебном году среди городских классов-команд.</a:t>
            </a:r>
          </a:p>
          <a:p>
            <a:pPr>
              <a:buNone/>
            </a:pPr>
            <a:r>
              <a:rPr lang="ru-RU" dirty="0" smtClean="0"/>
              <a:t>Со всеми грамотами и благодарностями можно ознакомиться на моем сайте - </a:t>
            </a:r>
            <a:r>
              <a:rPr lang="en-US" dirty="0" smtClean="0">
                <a:hlinkClick r:id="rId2"/>
              </a:rPr>
              <a:t>https://fizrykzhdanova.wixsite.com/mysite/</a:t>
            </a:r>
            <a:r>
              <a:rPr lang="ru-RU" dirty="0" err="1" smtClean="0">
                <a:hlinkClick r:id="rId2"/>
              </a:rPr>
              <a:t>мои-достижения</a:t>
            </a: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Сведения о награждениях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569" y="365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Федеральный государственный образовательный стандарт основного общего образования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Портрет выпускника основной школы: </a:t>
            </a:r>
          </a:p>
          <a:p>
            <a:pPr marL="0" indent="0">
              <a:buNone/>
            </a:pPr>
            <a:r>
              <a:rPr lang="ru-RU" dirty="0" smtClean="0"/>
              <a:t>…. умеющий учиться, осознающий важность образования и самообразования для жизни и деятельности, способный применять полученные знания на практике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Расширять свои знания можно только тогда, </a:t>
            </a:r>
          </a:p>
          <a:p>
            <a:pPr>
              <a:buNone/>
            </a:pPr>
            <a:r>
              <a:rPr lang="ru-RU" i="1" dirty="0" smtClean="0"/>
              <a:t>когда смотришь прямо в глаза своему незнанию. 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   </a:t>
            </a:r>
            <a:r>
              <a:rPr lang="ru-RU" dirty="0" smtClean="0"/>
              <a:t>(К.Д. Ушинский)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G:\41a8ca9bec86c44dd0c9bfbcdd3b40a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2946" y="3163985"/>
            <a:ext cx="2703858" cy="3540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учебной деятельности обучающихся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1499" y="1793257"/>
          <a:ext cx="5560815" cy="3822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142755" y="1715512"/>
          <a:ext cx="5841550" cy="390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FA76AAB2-D1A6-47E3-84F6-0C947EC56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49" y="291313"/>
            <a:ext cx="9023974" cy="93058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Методическая разработка</a:t>
            </a:r>
            <a:endParaRPr lang="ru-RU" sz="400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D6CC845-907D-4ABE-98C8-51E750208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74745" y="1454755"/>
            <a:ext cx="6218654" cy="1500187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Подготовка обучающихся к Всероссийским спортивным соревнованиям школьников «Президентские состязания»</a:t>
            </a:r>
            <a:endParaRPr lang="ru-RU" b="1" dirty="0"/>
          </a:p>
        </p:txBody>
      </p:sp>
      <p:pic>
        <p:nvPicPr>
          <p:cNvPr id="2050" name="Picture 2" descr="G:\Сним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31" y="1219201"/>
            <a:ext cx="4118024" cy="54321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800599" y="316687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Всероссийские спортивные соревнования школьников «Президентские состязания» ежегодно проводятся Министерством просвещения российской Федерации и Министерством спорта Российской Федерации в соответствии с указом Президента российской Федерации от 30 июля 2010 года № 948 (в редакции Указа Президента российской Федерации от 24 октября 2018 г. № 602).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043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50" y="11112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«Президентские состязания»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16" y="1258358"/>
            <a:ext cx="10515600" cy="435133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Президентские состязания имеют свою  идеологию, структуру, формы проведения, а так же эмблему, флаг и гимн. </a:t>
            </a:r>
          </a:p>
          <a:p>
            <a:pPr algn="just">
              <a:buNone/>
            </a:pPr>
            <a:r>
              <a:rPr lang="ru-RU" dirty="0" smtClean="0"/>
              <a:t>Идеология мероприятия- это гармоничное физическое, </a:t>
            </a:r>
            <a:r>
              <a:rPr lang="ru-RU" dirty="0" err="1" smtClean="0"/>
              <a:t>духовнонравственное</a:t>
            </a:r>
            <a:r>
              <a:rPr lang="ru-RU" dirty="0" smtClean="0"/>
              <a:t> развитие, гражданское и патриотическое воспитание, формирование творческой интеллектуально развитой личности, имеющей личную активную жизненную позицию</a:t>
            </a:r>
            <a:endParaRPr lang="ru-RU" dirty="0"/>
          </a:p>
        </p:txBody>
      </p:sp>
      <p:pic>
        <p:nvPicPr>
          <p:cNvPr id="3074" name="Picture 2" descr="G: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2517" y="4636994"/>
            <a:ext cx="3194070" cy="2038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Дополнительная общеобразовательная </a:t>
            </a:r>
            <a:r>
              <a:rPr lang="ru-RU" sz="2800" dirty="0" err="1" smtClean="0"/>
              <a:t>общеразвивающая</a:t>
            </a:r>
            <a:r>
              <a:rPr lang="ru-RU" sz="2800" dirty="0" smtClean="0"/>
              <a:t> (сетевая) программа физкультурно-спортивной направленности «Президентские состязания»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реализации дополнительной общеобразовательной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(сетевой) программы «Президентские состязания» участвуют: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МАУ СШОР № 2 им. ЗТР им. А.Р. Елфимова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Государственное профессиональное образовательное автономное учреждение Ярославской области </a:t>
            </a:r>
            <a:r>
              <a:rPr lang="ru-RU" dirty="0" err="1" smtClean="0"/>
              <a:t>Рыбинский</a:t>
            </a:r>
            <a:r>
              <a:rPr lang="ru-RU" dirty="0" smtClean="0"/>
              <a:t> профессионально-педагогический колледж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МУ СШ № 5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Алгоритм подготовки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56" y="155668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Блок 1 «Теория»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Блок 2. «Творчество»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Блок 3 «Спортивная деятельность»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Блок 4 «Культурно- спортивные и просветительские мероприятия» </a:t>
            </a:r>
          </a:p>
          <a:p>
            <a:pPr>
              <a:buNone/>
            </a:pPr>
            <a:r>
              <a:rPr lang="ru-RU" dirty="0" smtClean="0"/>
              <a:t>Результат – непосредственный итог участия обучающегося в </a:t>
            </a:r>
            <a:r>
              <a:rPr lang="ru-RU" dirty="0" err="1" smtClean="0"/>
              <a:t>физкультурно</a:t>
            </a:r>
            <a:r>
              <a:rPr lang="ru-RU" dirty="0" smtClean="0"/>
              <a:t>- спортивной деятельности: знание о спортсмене, о виде спорта, пережил и прочувствовал эмоции волнения и переживания в стремлении к победе, приобрел опыт общения в спортивной команде и т.п. </a:t>
            </a:r>
          </a:p>
          <a:p>
            <a:pPr>
              <a:buNone/>
            </a:pPr>
            <a:r>
              <a:rPr lang="ru-RU" dirty="0" smtClean="0"/>
              <a:t>Эффект – последствие результата, то есть то, к чему привело достижение результата: стремление к самосовершенствованию в спортивной деятельности, посещение спортивной секции, кружка, самоопределение, приобретение статуса «принятого» в коллективе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Количество участников соревнований «Президентские состязания»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2813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703" y="1858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Анкетирование «Что дало тебе участие в «Президентских состязаниях»?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38319" y="1102658"/>
          <a:ext cx="10515600" cy="575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27946018"/>
      </p:ext>
    </p:extLst>
  </p:cSld>
  <p:clrMapOvr>
    <a:masterClrMapping/>
  </p:clrMapOvr>
</p:sld>
</file>

<file path=ppt/theme/theme1.xml><?xml version="1.0" encoding="utf-8"?>
<a:theme xmlns:a="http://schemas.openxmlformats.org/drawingml/2006/main" name="адел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ия1" id="{93C0B025-FB09-4367-AD00-6E65C442DE82}" vid="{AD69F057-2B99-4F20-A201-CBC0B5798C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адел 1</Template>
  <TotalTime>259</TotalTime>
  <Words>979</Words>
  <Application>Microsoft Office PowerPoint</Application>
  <PresentationFormat>Произвольный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адел 1</vt:lpstr>
      <vt:lpstr>Публичная презентация результатов педагогической деятельности учителя</vt:lpstr>
      <vt:lpstr>Федеральный государственный образовательный стандарт основного общего образования</vt:lpstr>
      <vt:lpstr>Результаты учебной деятельности обучающихся</vt:lpstr>
      <vt:lpstr>Методическая разработка</vt:lpstr>
      <vt:lpstr>«Президентские состязания»</vt:lpstr>
      <vt:lpstr>Дополнительная общеобразовательная общеразвивающая (сетевая) программа физкультурно-спортивной направленности «Президентские состязания»</vt:lpstr>
      <vt:lpstr>Алгоритм подготовки</vt:lpstr>
      <vt:lpstr>Количество участников соревнований «Президентские состязания»</vt:lpstr>
      <vt:lpstr>Анкетирование «Что дало тебе участие в «Президентских состязаниях»?</vt:lpstr>
      <vt:lpstr>Перечень положительных заключений методической разработки</vt:lpstr>
      <vt:lpstr>Руководитель школьного спортивного клуба «Олимпийцы»</vt:lpstr>
      <vt:lpstr>Конкурсы профессионального мастерства</vt:lpstr>
      <vt:lpstr>Сетевое взаимодействие</vt:lpstr>
      <vt:lpstr>Курсы повышения квалификации</vt:lpstr>
      <vt:lpstr>Участие в семинарах, конференциях</vt:lpstr>
      <vt:lpstr>Участие в семинарах, конференциях</vt:lpstr>
      <vt:lpstr>Сведения о награждениях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Деловой </dc:title>
  <dc:creator>Эрика</dc:creator>
  <cp:lastModifiedBy>Учитель</cp:lastModifiedBy>
  <cp:revision>39</cp:revision>
  <dcterms:created xsi:type="dcterms:W3CDTF">2021-09-08T00:42:33Z</dcterms:created>
  <dcterms:modified xsi:type="dcterms:W3CDTF">2023-04-04T06:32:29Z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97131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