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tiwy.com/pais/rusia/rybinsk/rybinsk-most-2008-l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8" y="4286256"/>
            <a:ext cx="3429024" cy="17145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Рабочая программа внеурочной деятельности Зиновичева Е.Г.,</a:t>
            </a:r>
          </a:p>
          <a:p>
            <a:r>
              <a:rPr lang="ru-RU" dirty="0" smtClean="0"/>
              <a:t>Шошина Е.Н.</a:t>
            </a: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Стань гражданином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infokart.ru/wp-content/uploads/2011/05/ribins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00197"/>
            <a:ext cx="8779153" cy="6343513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357158" y="357166"/>
            <a:ext cx="8501122" cy="5286412"/>
          </a:xfrm>
        </p:spPr>
        <p:txBody>
          <a:bodyPr/>
          <a:lstStyle/>
          <a:p>
            <a:r>
              <a:rPr lang="ru-RU" b="1" i="1" dirty="0" smtClean="0"/>
              <a:t>Актуальность программы </a:t>
            </a:r>
            <a:r>
              <a:rPr lang="ru-RU" dirty="0" smtClean="0"/>
              <a:t>состоит в том, что возникла  необходимость в воспитание активной гражданской позиции. Именно с любви к своей малой родине, к родному краю, где человек родился и вырос, и начинается формирование любви к своей стране, воспитание патриота, хозяина своей земли.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Рыбинский мост через Волгу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456" y="285728"/>
            <a:ext cx="8459763" cy="321471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000100" y="3643314"/>
            <a:ext cx="7715304" cy="278608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Цели программы:</a:t>
            </a:r>
            <a:endParaRPr lang="ru-RU" dirty="0" smtClean="0"/>
          </a:p>
          <a:p>
            <a:pPr lvl="0"/>
            <a:r>
              <a:rPr lang="ru-RU" dirty="0" smtClean="0"/>
              <a:t>формирование толерантного сознания учащихся, улучшение социально-психологического климата классного коллектива;</a:t>
            </a:r>
          </a:p>
          <a:p>
            <a:pPr lvl="0"/>
            <a:r>
              <a:rPr lang="ru-RU" dirty="0" smtClean="0"/>
              <a:t>создание условий для воспитания физически и нравственно здорового, социально адаптированного, самостоятельного гражданина России;</a:t>
            </a:r>
          </a:p>
          <a:p>
            <a:pPr lvl="0"/>
            <a:r>
              <a:rPr lang="ru-RU" dirty="0" smtClean="0"/>
              <a:t>формирование потребности в активном освоении социума и повышение культурного уровня школьников.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Спасо-Преображенский собор в Рыбинск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7166"/>
            <a:ext cx="4214842" cy="639370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357686" y="642918"/>
            <a:ext cx="4786314" cy="537688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Для достижения поставленных целей решаются следующие задачи:</a:t>
            </a:r>
            <a:endParaRPr lang="ru-RU" dirty="0" smtClean="0"/>
          </a:p>
          <a:p>
            <a:pPr lvl="0"/>
            <a:r>
              <a:rPr lang="ru-RU" i="1" dirty="0" smtClean="0"/>
              <a:t>образовательные:</a:t>
            </a:r>
            <a:r>
              <a:rPr lang="ru-RU" dirty="0" smtClean="0"/>
              <a:t> расширение и углубление знаний учащихся по истории родного города и края;</a:t>
            </a:r>
          </a:p>
          <a:p>
            <a:pPr lvl="0"/>
            <a:r>
              <a:rPr lang="ru-RU" i="1" dirty="0" smtClean="0"/>
              <a:t>развивающие:</a:t>
            </a:r>
            <a:r>
              <a:rPr lang="ru-RU" dirty="0" smtClean="0"/>
              <a:t> приобщение школьников к поисково-исследовательской, творческой деятельности, самостоятельному получению знаний на основе сбора и изучению краеведческого материала; развитие самостоятельности и инициативы, познавательного интереса учеников к изучению истории, развитие культуры речи и увеличение словарного запаса;</a:t>
            </a:r>
          </a:p>
          <a:p>
            <a:pPr lvl="0"/>
            <a:r>
              <a:rPr lang="ru-RU" i="1" dirty="0" smtClean="0"/>
              <a:t>воспитательные:</a:t>
            </a:r>
            <a:r>
              <a:rPr lang="ru-RU" dirty="0" smtClean="0"/>
              <a:t> воспитание у учащихся уважения к историческому прошлому своего народа, ответственности за судьбу родного края и страны; формирование толерантности, уважения к истории, культуре, традициям различных народов, активной жизненной позиции.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funforkids.ru/pictures/school21/school2101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57166"/>
            <a:ext cx="7215238" cy="607223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14282" y="285728"/>
            <a:ext cx="5786478" cy="621510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Количество часов: </a:t>
            </a:r>
            <a:r>
              <a:rPr lang="ru-RU" dirty="0" smtClean="0"/>
              <a:t>34</a:t>
            </a:r>
            <a:r>
              <a:rPr lang="ru-RU" b="1" dirty="0" smtClean="0"/>
              <a:t> </a:t>
            </a:r>
            <a:r>
              <a:rPr lang="ru-RU" dirty="0" smtClean="0"/>
              <a:t>часа.  </a:t>
            </a:r>
          </a:p>
          <a:p>
            <a:r>
              <a:rPr lang="ru-RU" b="1" dirty="0" smtClean="0"/>
              <a:t>Категории участников: </a:t>
            </a:r>
            <a:r>
              <a:rPr lang="ru-RU" dirty="0" smtClean="0"/>
              <a:t>учащиеся 7</a:t>
            </a:r>
            <a:r>
              <a:rPr lang="ru-RU" dirty="0" smtClean="0"/>
              <a:t> </a:t>
            </a:r>
            <a:r>
              <a:rPr lang="ru-RU" dirty="0" smtClean="0"/>
              <a:t>класса</a:t>
            </a:r>
            <a:r>
              <a:rPr lang="ru-RU" dirty="0" smtClean="0"/>
              <a:t>.</a:t>
            </a: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Формы работы: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Программа  предусматривает теоретические </a:t>
            </a:r>
            <a:r>
              <a:rPr lang="ru-RU" dirty="0" smtClean="0"/>
              <a:t>и практические </a:t>
            </a:r>
            <a:r>
              <a:rPr lang="ru-RU" dirty="0" smtClean="0"/>
              <a:t>занятия: </a:t>
            </a:r>
          </a:p>
          <a:p>
            <a:pPr>
              <a:buNone/>
            </a:pPr>
            <a:r>
              <a:rPr lang="ru-RU" dirty="0" smtClean="0"/>
              <a:t>    1</a:t>
            </a:r>
            <a:r>
              <a:rPr lang="ru-RU" dirty="0" smtClean="0"/>
              <a:t>) теоретические: беседы, викторины, самостоятельная работа. </a:t>
            </a:r>
            <a:br>
              <a:rPr lang="ru-RU" dirty="0" smtClean="0"/>
            </a:br>
            <a:r>
              <a:rPr lang="ru-RU" dirty="0" smtClean="0"/>
              <a:t>2) практические: экскурсии,  встречи, практикумы, работа с компьютером, другими информационными носителями, фотовыставки, упражнения на рефлексию.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</TotalTime>
  <Words>168</Words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Стань гражданином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Стань гражданином</dc:title>
  <dc:creator>Учитель</dc:creator>
  <cp:lastModifiedBy>Учитель</cp:lastModifiedBy>
  <cp:revision>3</cp:revision>
  <dcterms:created xsi:type="dcterms:W3CDTF">2016-09-23T08:26:07Z</dcterms:created>
  <dcterms:modified xsi:type="dcterms:W3CDTF">2016-09-23T08:48:59Z</dcterms:modified>
</cp:coreProperties>
</file>