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3" r:id="rId2"/>
    <p:sldId id="286" r:id="rId3"/>
    <p:sldId id="282" r:id="rId4"/>
    <p:sldId id="256" r:id="rId5"/>
    <p:sldId id="287" r:id="rId6"/>
    <p:sldId id="272" r:id="rId7"/>
    <p:sldId id="273" r:id="rId8"/>
    <p:sldId id="275" r:id="rId9"/>
    <p:sldId id="277" r:id="rId10"/>
    <p:sldId id="284" r:id="rId11"/>
    <p:sldId id="285" r:id="rId12"/>
    <p:sldId id="293" r:id="rId13"/>
    <p:sldId id="288" r:id="rId14"/>
    <p:sldId id="289" r:id="rId15"/>
    <p:sldId id="290" r:id="rId16"/>
    <p:sldId id="291" r:id="rId17"/>
    <p:sldId id="292" r:id="rId18"/>
    <p:sldId id="294" r:id="rId19"/>
    <p:sldId id="296" r:id="rId20"/>
    <p:sldId id="297" r:id="rId21"/>
    <p:sldId id="295" r:id="rId22"/>
  </p:sldIdLst>
  <p:sldSz cx="9144000" cy="6858000" type="screen4x3"/>
  <p:notesSz cx="6742113" cy="9872663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515F7"/>
    <a:srgbClr val="3399FF"/>
    <a:srgbClr val="666699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74" d="100"/>
          <a:sy n="74" d="100"/>
        </p:scale>
        <p:origin x="-15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311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anii\Desktop\&#1103;&#1088;&#1084;&#1072;&#1088;&#1082;&#1072;-2024\&#1082;&#1072;&#1084;&#1077;&#1088;&#1072;%20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52;&#1077;&#1090;&#1086;&#1076;&#1080;&#1095;&#1077;&#1089;&#1082;&#1080;&#1081;%20&#1089;&#1086;&#1074;&#1077;&#1090;_16.01.23\&#1051;&#1077;&#1082;&#1094;&#1080;&#1103;_&#1041;&#1080;&#1073;&#1083;&#1080;&#1086;&#1090;&#1077;&#1082;&#1072;%20&#1062;&#1054;&#1050;%20%201..mp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tube.ru/video/private/f5d4fa409e5be637db2031a7bb77d5cb/?p=1I4fcpbmGWiE-Ut4dEREXg" TargetMode="Externa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672366" cy="4896544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</a:rPr>
              <a:t> Методический совет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«Выполнение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 методических рекомендаций                                                 для внедрения в основные общеобразовательные программы                                   современных цифровых технологий»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37321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100"/>
              </a:spcAft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Заместитель директора по НМР СОШ №30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Лодягина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И.И.</a:t>
            </a: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04856" cy="64807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Библиотека цифрового образовательного </a:t>
            </a:r>
            <a:r>
              <a:rPr lang="ru-RU" altLang="ru-RU" sz="27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контента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13635" t="30594" r="16059" b="9031"/>
          <a:stretch>
            <a:fillRect/>
          </a:stretch>
        </p:blipFill>
        <p:spPr>
          <a:xfrm>
            <a:off x="611560" y="1196752"/>
            <a:ext cx="7920880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136904" cy="136815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Библиотека ЦОК для учителя:</a:t>
            </a:r>
            <a:b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Подготовка к урокам с использованием цифрового </a:t>
            </a:r>
            <a:r>
              <a:rPr lang="ru-RU" sz="2000" dirty="0" err="1" smtClean="0">
                <a:solidFill>
                  <a:srgbClr val="002060"/>
                </a:solidFill>
              </a:rPr>
              <a:t>контента</a:t>
            </a:r>
            <a:r>
              <a:rPr lang="ru-RU" sz="2000" dirty="0" smtClean="0">
                <a:solidFill>
                  <a:srgbClr val="002060"/>
                </a:solidFill>
              </a:rPr>
              <a:t> поставщиков Минкультуры России, Академии </a:t>
            </a:r>
            <a:r>
              <a:rPr lang="ru-RU" sz="2000" dirty="0" err="1" smtClean="0">
                <a:solidFill>
                  <a:srgbClr val="002060"/>
                </a:solidFill>
              </a:rPr>
              <a:t>Минпросвещения</a:t>
            </a:r>
            <a:r>
              <a:rPr lang="ru-RU" sz="2000" dirty="0" smtClean="0">
                <a:solidFill>
                  <a:srgbClr val="002060"/>
                </a:solidFill>
              </a:rPr>
              <a:t> России, Исторические парки, Правильное кино, общество «Знание», ООО «</a:t>
            </a:r>
            <a:r>
              <a:rPr lang="ru-RU" sz="2000" dirty="0" err="1" smtClean="0">
                <a:solidFill>
                  <a:srgbClr val="002060"/>
                </a:solidFill>
              </a:rPr>
              <a:t>Яндекс</a:t>
            </a:r>
            <a:r>
              <a:rPr lang="ru-RU" sz="2000" dirty="0" smtClean="0">
                <a:solidFill>
                  <a:srgbClr val="002060"/>
                </a:solidFill>
              </a:rPr>
              <a:t>», ООО «</a:t>
            </a:r>
            <a:r>
              <a:rPr lang="ru-RU" sz="2000" dirty="0" err="1" smtClean="0">
                <a:solidFill>
                  <a:srgbClr val="002060"/>
                </a:solidFill>
              </a:rPr>
              <a:t>Фоксфорд</a:t>
            </a:r>
            <a:r>
              <a:rPr lang="ru-RU" sz="2000" dirty="0" smtClean="0">
                <a:solidFill>
                  <a:srgbClr val="002060"/>
                </a:solidFill>
              </a:rPr>
              <a:t>», ООО «</a:t>
            </a:r>
            <a:r>
              <a:rPr lang="ru-RU" sz="2000" dirty="0" err="1" smtClean="0">
                <a:solidFill>
                  <a:srgbClr val="002060"/>
                </a:solidFill>
              </a:rPr>
              <a:t>Якласс</a:t>
            </a:r>
            <a:r>
              <a:rPr lang="ru-RU" sz="2000" dirty="0" smtClean="0">
                <a:solidFill>
                  <a:srgbClr val="002060"/>
                </a:solidFill>
              </a:rPr>
              <a:t>» и др.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17271" t="27788" r="19696" b="9031"/>
          <a:stretch>
            <a:fillRect/>
          </a:stretch>
        </p:blipFill>
        <p:spPr>
          <a:xfrm>
            <a:off x="611560" y="1700808"/>
            <a:ext cx="8064896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115212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содержит методические рекомендации </a:t>
            </a:r>
            <a:b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проведения урока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9696" t="41375" r="19696" b="9031"/>
          <a:stretch>
            <a:fillRect/>
          </a:stretch>
        </p:blipFill>
        <p:spPr>
          <a:xfrm>
            <a:off x="835968" y="1628800"/>
            <a:ext cx="7920880" cy="4976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672366" cy="79208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Экспертиза ЦОК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13334" t="30188" r="13936" b="5124"/>
          <a:stretch>
            <a:fillRect/>
          </a:stretch>
        </p:blipFill>
        <p:spPr>
          <a:xfrm>
            <a:off x="539552" y="1268760"/>
            <a:ext cx="8208912" cy="525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672366" cy="79208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Модели уроков в смешанном обучении: перевёрнутый класс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14847" t="30594" r="16059" b="11187"/>
          <a:stretch>
            <a:fillRect/>
          </a:stretch>
        </p:blipFill>
        <p:spPr>
          <a:xfrm>
            <a:off x="467544" y="1412776"/>
            <a:ext cx="7848872" cy="4824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672366" cy="79208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Модели уроков в смешанном обучении: автономная группа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14847" t="31083" r="16059" b="11187"/>
          <a:stretch>
            <a:fillRect/>
          </a:stretch>
        </p:blipFill>
        <p:spPr>
          <a:xfrm>
            <a:off x="755576" y="1268760"/>
            <a:ext cx="7776864" cy="5040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672366" cy="79208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Модели уроков в смешанном обучении: смена рабочих зон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14847" t="28437" r="18484" b="13343"/>
          <a:stretch>
            <a:fillRect/>
          </a:stretch>
        </p:blipFill>
        <p:spPr>
          <a:xfrm>
            <a:off x="755576" y="1340768"/>
            <a:ext cx="7776864" cy="5112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672366" cy="79208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Модели уроков в смешанном обучении:    урок вне стен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14546" t="32234" r="17572" b="11187"/>
          <a:stretch>
            <a:fillRect/>
          </a:stretch>
        </p:blipFill>
        <p:spPr>
          <a:xfrm>
            <a:off x="755576" y="1268760"/>
            <a:ext cx="7776864" cy="525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672366" cy="79208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Использование ЦОК </a:t>
            </a:r>
            <a:br>
              <a:rPr lang="ru-RU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hlinkClick r:id="rId3" action="ppaction://hlinkfile"/>
              </a:rPr>
            </a:br>
            <a:r>
              <a:rPr lang="ru-RU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в учебной деятельности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 l="11691" t="23993" r="45409" b="21623"/>
          <a:stretch>
            <a:fillRect/>
          </a:stretch>
        </p:blipFill>
        <p:spPr bwMode="auto">
          <a:xfrm>
            <a:off x="1187624" y="1340768"/>
            <a:ext cx="6480720" cy="43924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39552" y="5951984"/>
            <a:ext cx="8279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https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://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rutube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ru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video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private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/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f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5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4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fa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409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5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be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637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db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2031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a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7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bb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77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d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5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cb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/?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p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=1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4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fcpbmGWiE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-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Ut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4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dEREXg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672366" cy="792088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Вопросы для обсуждения и самоконтроля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8208912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пронумерованы уроки и почему?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найти нужный материал?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ЭОР содержатся в библиотеке?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 их помощью организовать работу на уроке?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Каких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результатов смогут достичь ученики 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352928" cy="5616624"/>
          </a:xfrm>
        </p:spPr>
        <p:txBody>
          <a:bodyPr>
            <a:normAutofit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4200" y="-1781726"/>
            <a:ext cx="8236272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проекта «Школа </a:t>
            </a:r>
            <a:r>
              <a:rPr lang="ru-RU" sz="3100" dirty="0" err="1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Минпросвещения</a:t>
            </a:r>
            <a:r>
              <a:rPr lang="ru-RU" sz="31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России»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6112" y="-1853163"/>
            <a:ext cx="8822431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проекта «Школа </a:t>
            </a:r>
            <a:r>
              <a:rPr lang="ru-RU" sz="3100" dirty="0" err="1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Минпросвещения</a:t>
            </a:r>
            <a:r>
              <a:rPr lang="ru-RU" sz="3100" dirty="0" smtClean="0">
                <a:solidFill>
                  <a:srgbClr val="C6E7FC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России»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825970"/>
            <a:ext cx="7488832" cy="48936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Распоряжение Министерства Просвещения России            от 18.05.2020 г. №Р-44 «Об утверждении Методических рекомендаций для внедрения                        в основные общеобразовательные программы современных цифровых технологий»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Приказ Министерства Просвещения РФ от 30.06.2021 г. № 396 «О создании федеральной государственной информационной системы».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Новая цифровая действительность делает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актуальным подготовку учителей к работе во ФГИС «Моя школа», а также использование этой системы при реализации образовательных программ.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Кто применяет сервисы платформы на уроках?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3" t="15763" r="26054" b="5554"/>
          <a:stretch>
            <a:fillRect/>
          </a:stretch>
        </p:blipFill>
        <p:spPr bwMode="auto">
          <a:xfrm>
            <a:off x="323528" y="260648"/>
            <a:ext cx="42484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1469" t="14735" r="2042" b="6516"/>
          <a:stretch>
            <a:fillRect/>
          </a:stretch>
        </p:blipFill>
        <p:spPr bwMode="auto">
          <a:xfrm>
            <a:off x="4572000" y="260648"/>
            <a:ext cx="424847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672366" cy="648072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методического совета</a:t>
            </a:r>
            <a:b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</a:rPr>
              <a:t>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68760"/>
            <a:ext cx="7920880" cy="452431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Освоить и применять цифровой образовательный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контент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в урочной и внеурочной деятельности;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Изучить «Пособие для учителя по использованию электронных образовательных материалов. Библиотека цифрового образовательного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контента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Создай свой урок», разработанного  Государственным университетом просвещения;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Обеспечить возможность реализации образовательных программ                                                             с использованием библиотеки ЦОК и других сервисов ФГИС «Моя школа» через работу учителя в личном кабинете платформы.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484784"/>
            <a:ext cx="4176464" cy="504056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Федеральный п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роект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«Школа 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Минпросвещения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 России»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dirty="0" smtClean="0">
                <a:solidFill>
                  <a:srgbClr val="C00000"/>
                </a:solidFill>
              </a:rPr>
              <a:t>Перечень критериев и показателей самодиагностики образовательной организации,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осуществляющей образовательную деятельность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 по программам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начального, основного, среднего общего образования.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76672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39552" y="292050"/>
            <a:ext cx="8064896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Прохождение ежегодной самодиагностики ОО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автоматизированном федеральном сервисе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/>
          <a:srcRect l="29893" t="14661" r="27790" b="11160"/>
          <a:stretch/>
        </p:blipFill>
        <p:spPr bwMode="auto">
          <a:xfrm>
            <a:off x="755576" y="1484784"/>
            <a:ext cx="3816424" cy="50405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140968"/>
            <a:ext cx="6984776" cy="2880320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C00000"/>
                </a:solidFill>
                <a:effectLst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 cstate="print"/>
          <a:srcRect l="984" t="32823" r="1956" b="16193"/>
          <a:stretch/>
        </p:blipFill>
        <p:spPr bwMode="auto">
          <a:xfrm>
            <a:off x="1187624" y="476672"/>
            <a:ext cx="6984776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4" cstate="print"/>
          <a:srcRect l="43103" t="53976" r="36637" b="31754"/>
          <a:stretch/>
        </p:blipFill>
        <p:spPr bwMode="auto">
          <a:xfrm>
            <a:off x="1259632" y="3212976"/>
            <a:ext cx="6768752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140968"/>
            <a:ext cx="6984776" cy="2880320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C00000"/>
                </a:solidFill>
                <a:effectLst/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l="615" t="39387" r="1587" b="11159"/>
          <a:stretch/>
        </p:blipFill>
        <p:spPr bwMode="auto">
          <a:xfrm>
            <a:off x="1187624" y="476672"/>
            <a:ext cx="6984776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/>
          <a:srcRect l="43302" t="56601" r="36277" b="22539"/>
          <a:stretch/>
        </p:blipFill>
        <p:spPr bwMode="auto">
          <a:xfrm>
            <a:off x="1259632" y="3212976"/>
            <a:ext cx="6840760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38188" t="59450" r="21650" b="14300"/>
          <a:stretch>
            <a:fillRect/>
          </a:stretch>
        </p:blipFill>
        <p:spPr bwMode="auto">
          <a:xfrm>
            <a:off x="611560" y="3573016"/>
            <a:ext cx="7992888" cy="295232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26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11560" y="535992"/>
            <a:ext cx="7992888" cy="26776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Ключевая проблема: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l" eaLnBrk="0" fontAlgn="base" hangingPunct="0"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разный пользовательский опыт педагогов,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значительные сложности  в освоении                    и применении сервисов ФГИС  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«Моя Школа»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реализации  образовательных программ общего образования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0" y="4869160"/>
            <a:ext cx="9486880" cy="1770560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Рассмотрим функциональные возможности                                            подсистемы «Библиотека ЦОК»                                                                                    на платформе ФГИС «Моя школа»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31878" t="32177" r="14135" b="5907"/>
          <a:stretch/>
        </p:blipFill>
        <p:spPr bwMode="auto">
          <a:xfrm>
            <a:off x="1619672" y="1268760"/>
            <a:ext cx="6480720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332657"/>
            <a:ext cx="653255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Обновление конструктора рабочих программ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14024" t="32191" r="13889" b="11160"/>
          <a:stretch/>
        </p:blipFill>
        <p:spPr bwMode="auto">
          <a:xfrm>
            <a:off x="467544" y="1268760"/>
            <a:ext cx="8280920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332656"/>
            <a:ext cx="629422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Библиотека ЦОК 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открывает новые возможности для учителя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08912" cy="108012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Возможности библиотеки позволяют </a:t>
            </a:r>
            <a:b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осуществлять поиск  и навигацию по материалам                   для использования их на уроке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4546" t="41658" r="13936" b="9437"/>
          <a:stretch>
            <a:fillRect/>
          </a:stretch>
        </p:blipFill>
        <p:spPr>
          <a:xfrm>
            <a:off x="323528" y="1484784"/>
            <a:ext cx="8496944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0f189f0f7cf7f95daf677e5ec4bb5eb4dfbc89d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3476</TotalTime>
  <Words>525</Words>
  <Application>Microsoft Office PowerPoint</Application>
  <PresentationFormat>Экран (4:3)</PresentationFormat>
  <Paragraphs>79</Paragraphs>
  <Slides>21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Методический совет  «Выполнение  методических рекомендаций                                                 для внедрения в основные общеобразовательные программы                                   современных цифровых технологий»</vt:lpstr>
      <vt:lpstr>   </vt:lpstr>
      <vt:lpstr>  Федеральный проект  «Школа  Минпросвещения России»   Перечень критериев и показателей самодиагностики образовательной организации, осуществляющей образовательную деятельность  по программам  начального, основного, среднего общего образования.  </vt:lpstr>
      <vt:lpstr>   </vt:lpstr>
      <vt:lpstr>   </vt:lpstr>
      <vt:lpstr>Ключевая проблема:  разный пользовательский опыт педагогов, значительные сложности  в освоении                    и применении сервисов ФГИС  «Моя Школа»  для реализации  образовательных программ общего образования</vt:lpstr>
      <vt:lpstr>Рассмотрим функциональные возможности                                            подсистемы «Библиотека ЦОК»                                                                                    на платформе ФГИС «Моя школа» </vt:lpstr>
      <vt:lpstr>Слайд 8</vt:lpstr>
      <vt:lpstr>Возможности библиотеки позволяют   осуществлять поиск  и навигацию по материалам                   для использования их на уроке</vt:lpstr>
      <vt:lpstr>Библиотека цифрового образовательного контента</vt:lpstr>
      <vt:lpstr> Библиотека ЦОК для учителя: Подготовка к урокам с использованием цифрового контента поставщиков Минкультуры России, Академии Минпросвещения России, Исторические парки, Правильное кино, общество «Знание», ООО «Яндекс», ООО «Фоксфорд», ООО «Якласс» и др.</vt:lpstr>
      <vt:lpstr>Контент содержит методические рекомендации  для проведения урока</vt:lpstr>
      <vt:lpstr>Экспертиза ЦОК</vt:lpstr>
      <vt:lpstr>Модели уроков в смешанном обучении: перевёрнутый класс</vt:lpstr>
      <vt:lpstr>Модели уроков в смешанном обучении: автономная группа</vt:lpstr>
      <vt:lpstr>Модели уроков в смешанном обучении: смена рабочих зон</vt:lpstr>
      <vt:lpstr>Модели уроков в смешанном обучении:    урок вне стен</vt:lpstr>
      <vt:lpstr>Использование ЦОК  в учебной деятельности</vt:lpstr>
      <vt:lpstr>Вопросы для обсуждения и самоконтроля</vt:lpstr>
      <vt:lpstr>Слайд 20</vt:lpstr>
      <vt:lpstr>   Решение  методического совета   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элегантность</dc:title>
  <dc:creator>obstinate</dc:creator>
  <dc:description>Шаблон презентации с сайта https://presentation-creation.ru/</dc:description>
  <cp:lastModifiedBy>Учитель</cp:lastModifiedBy>
  <cp:revision>891</cp:revision>
  <dcterms:created xsi:type="dcterms:W3CDTF">2018-02-25T09:09:03Z</dcterms:created>
  <dcterms:modified xsi:type="dcterms:W3CDTF">2025-01-13T09:45:20Z</dcterms:modified>
</cp:coreProperties>
</file>