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69" r:id="rId5"/>
    <p:sldId id="260" r:id="rId6"/>
    <p:sldId id="261" r:id="rId7"/>
    <p:sldId id="270" r:id="rId8"/>
    <p:sldId id="271" r:id="rId9"/>
    <p:sldId id="272" r:id="rId10"/>
    <p:sldId id="291" r:id="rId11"/>
    <p:sldId id="273" r:id="rId12"/>
    <p:sldId id="292" r:id="rId13"/>
    <p:sldId id="274" r:id="rId14"/>
    <p:sldId id="280" r:id="rId15"/>
    <p:sldId id="282" r:id="rId16"/>
    <p:sldId id="281" r:id="rId17"/>
    <p:sldId id="283" r:id="rId18"/>
    <p:sldId id="293" r:id="rId19"/>
    <p:sldId id="294" r:id="rId20"/>
    <p:sldId id="275" r:id="rId21"/>
    <p:sldId id="277" r:id="rId22"/>
    <p:sldId id="278" r:id="rId23"/>
    <p:sldId id="296" r:id="rId24"/>
    <p:sldId id="263" r:id="rId25"/>
    <p:sldId id="264" r:id="rId26"/>
    <p:sldId id="265" r:id="rId27"/>
    <p:sldId id="266" r:id="rId28"/>
    <p:sldId id="267" r:id="rId29"/>
    <p:sldId id="284" r:id="rId30"/>
    <p:sldId id="285" r:id="rId31"/>
    <p:sldId id="286" r:id="rId32"/>
    <p:sldId id="287" r:id="rId33"/>
    <p:sldId id="288" r:id="rId34"/>
    <p:sldId id="289" r:id="rId35"/>
    <p:sldId id="25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7:58:24.42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-1 202 0,'0'0'62,"0"0"-46,24-24-16,0 24 16,-24 0-1,48-24 1,-23 24-1,-25-25-15,24 25 32,-24 0-32,24 0 15,0 0 1,-24-24-1,24 24 17,1-24-17,-1 24 32,-24 0-31,48 0-1,1 0 1,120 0-16,0 0 15,-24 0-15,73 0 16,-49 0-16,-23 0 16,-26 0-16,-71 0 15,-49 0 1,24 0 202,0 0-187,25 0-31,-49 0 16,48 0-16,-24 0 16,0 0-16,49 0 15,-25 0-15,-23 0 16,-1 0-16,0 0 15,0 0-15,-24 0 156,24 0-109,0 0-31,25 0-1,23 0-15,25 0 16,0 0-16,48 0 16,-72 0-16,-49 0 15,48 24-15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07.435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67 0,'24'0'78,"0"0"-32,25-24-14,-49 24-17,24-24 1,-24 24-1,24 0 1,0 0 0,25 0-1,-49 0 1,24 0-1,-24 0 1,48 0 0,-24 0-1,25 0 1,-25 0-1,49 0-15,-49 0 16,24 0-16,-24 0 16,-24 0-1,24 0 79,1 0-79,-1 0 1,-24 0 0,48 0-16,1 0 15,-25 0-15,48 0 16,-47 0-16,23 0 15,-48 0-15,48 0 16,-23 0 0,-25 24 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11.219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48 0,'24'-24'47,"1"0"0,-1 24-32,-24 0 1,24 0 0,0 0-16,0 0 15,-24 0-15,24 0 16,1 0-16,-1 0 15,0 0-15,0 0 16,0 0-16,-24 0 16,49 0-16,23 0 15,-47 0-15,-1 0 16,0 0-16,24 0 15,-48 0-15,25 0 16,-1 0-16,0 0 16,-24 0-1,24 0 1,0 0-16,0 0 15,-24 0 1,25 0 0,-1 0-16,0 0 15,0 0-15,0 0 16,1 0-16,-25 0 15,24 0-15,0 0 16,0 0 0,-24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13.875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0,'0'0'187,"48"0"-171,1 0 0,23 0-1,25 0-15,-49 0 16,25 0-16,24 0 15,-25 0-15,1 0 16,-25 0-16,-23 0 16,-25 0 77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18.122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0,'0'0'63,"48"-24"-48,-23 24 16,-25 0 1,48 0-17,-24 0-15,49 0 16,-1 0-16,-23 0 15,23 0-15,1 0 16,-49 0 0,49 0-16,-49 0 15,24 0-15,1 0 16,-1 0-16,-24 0 15,49 0-15,-49 0 16,24 0-16,-48 0 16,25 0-16,-1 0 15,0 0 48,-24 0-63,72 0 15,25 0-15,0 0 16,-49 0-16,49 0 15,-24 0-15,-25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20.491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 47 0,'25'-24'141,"-25"24"-32,121-24-93,-49 24-16,49 0 15,0 0-15,0 0 16,48 0-16,-120 0 15,-1 0-15,1 0 16,-25 0 421,0 0-422,24 0 1,-24 0-16,1 0 16,-25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7:53:15.91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-1 108 0,'24'-24'16,"0"24"62,0 0-78,1 0 15,23 0-15,24 0 16,25 0-16,73 0 15,-1 0-15,73 0 16,-49 0-16,25 0 16,-49 0-16,73 0 15,-121 0-15,-48 0 16,-1 0-16,-47 0 15,-1 0 17,48 0-1,170 0-31,24 0 15,25 0-15,-1 0 16,49 0-16,-98 0 16,1 0-16,-48 0 15,-49 0 1,-48 0-16,-25 0 15,1 0-15,-49 0 16,49 0-16,23 0 16,-23 0-16,0 0 15,72 0-15,-24 0 16,121 0-16,-49 0 15,49 0-15,24 0 16,0 0-16,-48 0 16,24 0-16,-49 0 15,1 0-15,48 0 16,-121 0-16,72 0 15,-23 0-15,-25 0 16,24 0-16,0 0 16,1 0-16,23 0 15,1 0-15,-1 0 16,1 0-16,-25 0 15,25 0-15,-25 0 16,0 0-16,-23 0 16,-26 0-16,1 0 15,-24 0 1,-48 0-16,47 0 15,1 0-15,48 0 16,-24 0-16,0 0 16,48 0-16,-23 0 15,-1 0-15,0 0 16,0 0-16,24 0 15,-48 0-15,0 0 16,24 0-16,-72 0 16,24 0-16,0 0 15,-1 0-15,-23 0 16,-1 0-16,1 0 15,0 0-15,23 0 16,1 0-16,0 0 16,72 0-16,1 0 15,47 0-15,1 0 16,0 0-16,24 0 15,-49 0-15,-24 0 16,25 0-16,-49 0 16,-24 0-1,48 0-15,-72 0 16,72 0-16,-23 0 15,-25 0-15,96 0 16,-72 0-16,73 0 16,-49 0-16,-72 0 15,73 0-15,-49 0 16,-25 0-16,25 0 15,-48 0-15,48 0 16,-24 0-16,-1 0 16,25 0-16,-24 0 15,0 0-15,0 0 16,-1 0-16,49 0 15,-48 0-15,48 0 16,-24 0-16,24 0 16,-24 0-16,25 0 15,-50 0-15,49 0 16,25 0-16,-73 0 15,-1 0-15,-47 0 16,-1 0-16,0 0 16,-23 0 30,-1 0-46,24 0 16,25 0-16,24 0 16,-25 0-16,1 0 15,-49 0-15,24 0 16,-48 0 124,24 0-15,25 0-94,23 0-31,74 0 16,23 0-16,0 0 15,25 0-15,-1 0 16,-48 0-16,-72 0 16,-49 0-16,-24 0 15,24 0 391,121 0-391,-24 0-15,73 0 16,-73 0-16,0 0 16,-73 0-1,1 0-15,-49 0 156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03.7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0,'0'0'172,"0"0"-125,25 0-16,23 0-31,0 0 0,1 0 15,120 0 1,-48 0-16,-24 0 0,72 0 16,0 0-16,-48 0 15,-48 0 1,-25 0-16,-48 0 0,25 0 93,-25 0-77,24 0 15,-24 0-31,48 0 16,-24 0-16,73 0 15,-49 0-15,49 0 0,-24 0 16,24 0 0,-25 0-16,-48 0 15,0 0-15,1 0 78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05.9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 0,'0'0'78,"24"0"-63,1 0 17,-25 0-17,24 0 1,0 0-1,0 0-15,49 0 0,24 0 16,48 0 0,0 0-16,0 0 15,0 0-15,0 49 16,-48-25-16,-24-24 15,-25 0 1,-24 0-16,0 0 0,-24 0 31,25 0 0,23 0-31,-24 0 0,49 0 16,-1 0 0,25 0-16,-24 0 15,23 0-15,-23 0 16,0 0-16,-1 0 0,-48 0 15,25 0 1,-25 0-16,-24 0 94,48 0-79,-48 0 1,24 0-1,-24 0 126,25 0-126,-1 0-15,-24 0 0,24 0 32,-24 0-1,48 0-31,1 0 15,-25 0 1,-24 0 109,24 0-110,0 0 63,-24 24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08.5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 0,'0'-24'140,"0"24"-124,25 0 46,-1 0-31,0 0-15,0 0-16,25 0 15,-1 0-15,25 0 16,-1 0 0,-48 0-16,73 0 0,-49 0 15,25 0 1,-25 0-16,25 0 15,0 0-15,-49 0 0,0 0 16,0 0 0,0 0-1,-24 0 48,24 0-63,25 0 15,-49 0 1,72 0-16,-47 0 0,23 0 15,25 0 1,-1 0-16,-48 0 16,1 0-1,-25 0 204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29.88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5 0,'25'0'125,"-25"0"-94,48 0-15,0 0-16,25 0 16,-49 0-1,24 0-15,1 0 0,23 0 16,-47 0-1,-1 0-15,24 0 0,1 0 16,-25 0 0,48 0-16,-48 0 15,-24 0-15,49 0 16,-49 0 31,97 0-32,-25 0-15,49 0 16,0 0-16,-24 0 15,24 24 1,-73-24-16,1 0 0,-25 0 16,0 0-16,-24 0 62,48 0-62,25 0 16,-1 0-1,25 25-15,24-25 0,73 48 16,-146-48-1,49 0-15,-49 0 16,-24 0-16,-24 0 0,25 0 140,23 0-108,-48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7:58:28.29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 0,'0'0'62,"0"0"-62,24 0 16,1 0-16,23 0 16,-48 0-1,48 0-15,-23 0 16,47 0-16,-48 0 15,25 0-15,-25 0 16,24 0-16,-23 0 16,-1 0-16,0 0 15,0 0-15,0 0 16,-24 0-16,24 0 47,1 0-16,-1 0-16,24 0-15,-48 0 16,24 0-16,49 0 16,24 0-16,-73 0 15,49 0-15,-25 0 16,0 0-16,-24 0 15,1 0-15,-1 0 16,24 0-16,-24 0 16,1 0-16,-1 0 15,0 0 94,-24 0-93,48 0 0,-23 0-16,47 0 15,-23 0 1,23 0-16,-24 0 15,-23 0-15,23 0 16,0 0 0,-48 0 46,25 0 16,23 0-62,-48 0-1,48 0-15,1 0 16,-25 0-16,0 0 15,-24 0 17,24 0-1,-24 24 47,25-24-47,-25 0-15,24 0-1,0 0-15,24 0 16,1 0-16,-1 0 15,25 0-15,-49 0 16,24 0-16,-24 0 16,1 0-16,-1 0 15,-24 0 79,48 0 31,-24 0-110,-24 0 1,25 0-16,-1 0 15,24 0 17,-48 0-17,24 0-15,0 0 16,1 0-16,-1 0 15,0 0 438,0 0-360,-24 0-15,24 0-46,1 0 30,-1 0 172,-24 0-109,24 0-78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33.07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0,'0'0'63,"24"0"-63,49 0 15,-49 0-15,48 0 16,1 0-16,0 0 15,-1 0-15,1 0 16,-1 0-16,1 0 16,-25 0-16,25 0 15,-73 0-15,48 0 16,-24 0-1,25 0 1,-49 0-16,72 0 16,-23 0-16,47 0 15,-23 0 1,24 0-16,24 0 15,-25 0-15,-23 0 16,0 0-16,-49 0 16,-24 0-16,24 0 31,0 0 0,0-24-31,1 24 16,23 0-16,-24-24 15,49 24-15,-49 0 16,24 0-16,-24 0 15,25 0-15,-49 0 110,24 0-95,-24-24 1,48 24-16,-48 0 15,25 0-15,-25 0 16,48 0 390,-48 0-328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35.001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0,'0'0'109,"25"0"-94,-25 0 1,24 0-16,24 0 16,-24 0-16,25 0 15,-1 0-15,25 0 16,-1 0-16,-47 0 15,47 0-15,-24 0 16,-23 0-16,-1 0 16,0 0-16,-24 0 15,24 0 16,0 0-15,-24 0-16,49 0 16,-25 0-1,49 0-15,-49 0 16,48 0-16,-23 0 15,-1 0-15,25 0 16,-49 0-16,0 0 16,0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2:44.969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435 79 0,'0'0'47,"-24"-24"109,24 24-110,-48 0-30,48-24 15,-24 24 0,24 0-15,-49 0 15,49 0 0,-24-24 1,24 24 92,-48 0-124,23 0 16,25 0 0,-48 0-1,48 0-15,-24 0 16,24 0-1,-49 0 17,49 0-17,-24 0 32,24 0 0,-24 0-32,0 0-15,24 0 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20.904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99 0,'0'0'16,"24"0"31,-24 0-47,24-24 15,0 24 17,0-24-17,1 24-15,23 0 16,-24 0-16,49 0 15,-1 0-15,-23 0 16,-1 0-16,25 0 16,-49 0-16,73 0 15,-73 0 1,24 0-16,25 0 15,-25 0-15,25 0 16,-1 0-16,-23 0 16,23 0-16,-72 0 15,49 0-15,-49 0 16,24 0-1,24 0 1,-48 0 0,49 0-16,23 0 15,1 0-15,-1 0 16,25 0-16,-49 0 15,25 0-15,0 0 16,-1 0-16,-24 0 16,1 0-16,-1 0 15,1 0-15,-49 0 16,24 0-16,0 0 15,0 0 32,-24 0-31,73 0-16,24 0 15,-49 0-15,49 0 16,-25 0-16,25 0 16,-24 0-16,-73 0 15,24 0-15,-24 0 78,48 0-62,-24 0-16,49 0 15,-25 0-15,-24 0 16,-24 0-16,25 0 16,-1 0 264,0 0-280,-24 0 16,24 0-16,-24 0 62,24 0-46,1 0 0,-25 0-16,24-24 15,0 24 1,0 0-1,-24 0 110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23.160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0,'48'0'0,"25"0"16,-1 0-16,25 0 16,-24 0-16,-49 0 15,0 0-15,24 0 156,25 0-156,24 0 16,0 0-16,-1 0 15,1 0-15,-49 0 16,1 0-16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25.585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 0 0,'0'25'93,"0"-25"-77,73 0-16,-1 0 16,-23 24-16,72-24 15,-25 24-15,1-24 16,24 24-16,-24-24 15,-49 0-15,-24 0 16,49 0-16,-73 0 16,24 0-16,0 0 15,1 0 1,-25 0-1,48 0-15,0 0 16,49 24-16,97 25 16,-73-49-16,24 0 15,-24 0-15,-49 0 16,25 0-16,-73 0 15,0 0-15,1 0 16,-25 0-16,24 0 16,24 0-1,-24 0-15,49 0 16,0 0-16,-25 0 15,24 0-15,-23 0 16,-1 0-16,1 0 16,-25 0-16,0 0 140,0 0-93,-24 0-32,24 0-15,1 0 16,23 0-16,-24 0 16,25 0-16,-1 0 15,0 0-15,25 0 16,-49 0-1,-24 0 251,48 0-204,-48 0-46,25 0 62,-25 0-47,24 0-16,0 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28.185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60 0,'0'0'125,"0"0"-109,24 0-16,0 0 15,49 0-15,-1 0 16,49 0-16,0 0 16,25 0-1,-50 0-15,1 0 16,-24 0-16,-1 0 15,-23 0-15,-25 0 16,0 0 0,0 0 15,-24 0-31,49 0 15,47 0-15,74 0 16,-49 0-16,24 0 16,48 0-16,-48 0 15,-48 0-15,-24 0 16,-73 0-16,24 0 15,0 0 48,24 0-63,49 0 15,-73 0-15,73 0 16,-24 0-16,-1 0 16,-47 0-1,23 0 1,-48 0 202,24 0-202,0 0-16,0 0 15,-24 0 79,25 0-63,-1 0-15,0 0-1,-24 0 1,24 0 15,0 0-15,1 0 15,-25 0-15,48 0 30,-48 0 1,24 0-31,-24 24-16,24-24 15,1 0 1,23 0 0,-48 0 93,24 0 156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33.913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5 0,'0'0'78,"0"0"-78,0 0 16,48 0 0,-48 0-1,24 0 1,-24 0-1,73 0-15,0 0 16,23 0-16,1 0 16,48 0-16,-24 25 15,-24-25-15,-24 24 16,-1-24-16,-48 0 15,-24 0-15,24 0 16,1 0 31,-1 0-32,0 0-15,49 0 16,23 0-16,50 0 16,47 0-16,-72 0 15,24 0-15,-48 0 16,-25 0-16,-23 0 15,-25 0-15,0 0 16,25 0 187,-49 0 249,24 0-421,48 0-15,1 0-16,-49 0 16,0 0-16,1 0 15,-1 0-15,0 0 16,-24 0 389,0 24-389,0 49-16,0-25 16,0 0-16,0 1 15,0-1-15,0-24 16,0 1-1,0-1 173,0-24-188,0 24 15,0 0-15,0 24 16,0-48-16,0 49 15,0-25-15,0-24 16,0 48-16,0-23 16,0-25-16,0 24 15,0 0-15,0 0 16,0-24-1,0 24 1,0 1 0,0-1-16,0-24 15,0 48 1,0-24-1,0-24 1,24 49 0,0-49-1,-24 48 16,0-48-15,0 24 0,0 0-1,0 1 1,0-25 15,0 24-15,0 0-1,0 0-15,0 25 16,0-49-16,0 24 15,0-24 1,0 48 15,0-48 0,0 24 359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52.14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62 0,'0'0'15,"0"0"16,24-24-15,0 24 0,-24 0-1,24 0-15,0-24 16,1 24 62,-25 0-78,24 0 15,24 0-15,-24 0 16,49 0-16,-49 0 16,0 0-16,25 0 15,23 0-15,-47 0 16,-25 0-16,48 0 15,-24 0-15,0 0 16,-24 0 15,24 0-15,1 0-16,-1 0 15,0 0-15,0 0 16,25 0 0,23 24-16,-48-24 15,-24 0-15,25 0 16,-1 0 15,0 0 0,-24 0-15,48 0-16,25 0 15,-25 0-15,1 24 16,-1-24-16,-24 0 16,-24 0-16,49 25 15,-49-25 16,24 0-31,-24 0 16,48 0-16,1 0 16,-1 24-16,-24-24 15,49 0-15,-73 0 16,24 0-16,24 0 15,-48 0 1,24 0 78,-24 0 342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54.184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25 0,'0'-24'47,"0"24"-32,24 0-15,0 0 16,25 0-16,-25 0 16,24 0-1,-24 0-15,1 0 16,23 0-16,-24 0 15,25 0-15,-25 0 16,24 0-16,-24 0 16,73 0-16,-97 0 15,48 0-15,-23 0 16,-25 0-16,48 0 15,-24 0-15,-24 0 16,24 0 0,1 0-16,-1 0 15,24 0-15,1 0 16,47 0-16,-47 24 15,23-24-15,1 0 16,-1 0-16,1 0 16,-73 0-16,24 0 15,25 0 1,-49 0-1,48 0-15,-24 0 16,0 0-16,25 24 16,23-24-16,1 0 15,-25 24-15,-24-24 16,1 0-16,-1 0 15,0 0 48,24 0-32,1 0-15,47 0-16,-23 0 15,24 24-15,-25-24 16,-23 0-16,-1 0 15,-48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22:36.448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 0,'0'0'110,"0"0"-79,0 0-16,24 0-15,25 0 16,-25 0-16,-24 0 16,48 0-16,-24 0 15,25 0-15,-25 0 16,0 0-16,24 0 15,-48 0-15,25 0 16,-1 0 0,0 0-1,-24 0 1,24 0-1,25 0 1,-25 0-16,0 0 16,49 0-16,-25 0 15,24 0-15,25 0 16,-48 0-16,47 0 15,-23 0-15,0 0 16,-25 0-16,0 0 16,-48 0-16,49 0 15,-25 0-15,0 0 16,-24 0 15,24 0-31,0 0 16,1 0-16,23 0 15,25 0-15,-1 0 16,-23 0-16,23 0 15,-24 0-15,1 0 16,23 0 0,-23 0-16,-1 0 15,-24 0-15,25 0 16,-25 0-16,-24 0 15,24 0-15,0 0 16,1 0-16,-25 0 16,24 0-16,0 0 15,0 0-15,0 0 16,25 0-16,-1 0 15,25 0-15,-1 0 16,-48 0-16,49 24 16,-25-24-16,25 0 15,-1 0-15,-23 0 16,-25 0-16,73 24 15,-49-24-15,1 0 16,-1 25-16,-24-25 16,-24 0-16,24 0 78,49 0-47,-25 0-16,-24 0-15,25 0 16,-1 0-16,-48 0 16,24 0 296,25 0-234,23 0-78,-47 0 15,23 0-15,0 0 16,1 0-16,-49 0 15,24 0-15,0 0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56.736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35 0,'0'0'156,"48"0"-156,25 0 16,23 0-16,-23 0 16,24 0-16,-49 0 15,25 0-15,-1 0 16,-72 0-16,24 0 15,25 0 48,-1 0-63,97 0 15,-96 0-15,120 0 16,-72 0-16,-49 0 16,1 0-16,-1 0 15,-24 0 63,0 0-62,49 0-1,0 0-15,-25 0 16,49 0-16,-25 0 16,-72 0-16,24 0 15,1 0 79,-1 0-79,0 0-15,24 0 16,-23 0-16,47 0 16,-23 0-16,23 0 15,-24 0-15,-48 0 16,25 0-16,-1 0 15,0 0 95,0 0-95,0 24-15,1-24 16,-1 0-16,24 0 15,-48 24 17,24-24 202,-24 0-234,49 0 15,-49 0 16,24 0 1,-24 0-17,48 0 48,-48 0-48,25 0 1,-25 0-1,48 0 48,-48 0-48,24 0 1,-24 0 46,48 0 32,-48 0-63,0 0 141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3:58.120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0,'0'0'16,"24"0"-1,-24 0 1,49 0-16,-49 0 15,24 0 1,-24 0-16,48 0 16,-48 0-1,24 0 1,-24 0-1,49 0-15,-25 0 16,0 0-16,0 0 16,1 0-16,23 0 15,-24 0-15,-24 0 16,24 0 31,1 0-32,-1 0-15,48 0 16,-48 0-16,-24 0 15,49 0-15,-49 0 63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5:49.912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97 0,'0'-24'78,"0"24"-62,24 0-16,24-25 15,-48 1 1,49 24 0,-49 0-1,24 0-15,-24 0 16,24 0-1,0 0 1,0 0 0,-24 0-16,24 0 15,25 0-15,-1 0 16,-24 0-16,1 0 15,-1 0-15,0 0 16,-24 0 0,24 0-1,0 0 1,1 0-16,-25 0 15,24 0 1,48 0 46,1 24-62,-1 1 16,-47-25-16,47 0 16,-48 0-16,-24 24 405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5:54.271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0,'0'0'202,"73"0"-202,-1 0 16,1 0-16,-1 0 16,25 25-16,0-25 15,-24 24-15,-25-24 16,-24 0-16,25 24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5:55.44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0,'48'0'124,"25"24"-108,-25-24-16,49 0 16,-25 0-16,1 0 15,24 48-15,-49-48 16,-24 0-16,0 0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5:56.84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1-1 0,'25'0'187,"96"0"-172,-49 48-15,1-48 16,-49 0-16,48 0 16,-72 0-16,25 0 249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5:58.60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0,'0'0'140,"24"0"-140,25 0 16,-1 0-16,-24 0 16,49 0-16,-1 0 15,1 0-15,0 0 16,-73 0-16,48 0 15,-24 0 63,-24 0 0,49 0-46,-49 0 14,24 0-30,-24 0 31,48 0 312,-48 0-359,24 0 15,25 0 1,-49 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6:02.880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0,'72'0'187,"49"0"-187,24 0 16,1 24-16,-50-24 15,-23 0-15,-49 0 16,0 0-16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06:11.391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0,'24'-24'484,"0"24"-469,25 0-15,-49 0 16,24 0 124,0 0-124,49 24-1,-49-24-15,24 0 16,-24 0-16,25 0 16,-1 0-16,1 0 15,-25 0-15,-24 0 16,24 0 202,24 0-187,-48 0-31,25 0 16,-1 0 0,0 0-16,-24 0 15,24 0-15,24 0 16,-48 0-16,49 0 15,-49 0-15,24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22:57.201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0,'0'0'63,"48"0"-48,-24 0 1,25 0-16,-1 0 15,49 0-15,-1 0 16,1 0-16,-24 0 16,-1 0-16,25 0 15,0 0-15,-25 0 16,-23 0-16,-49 0 15,24 0-15,0 0 63,0 0-48,73 0-15,-24 0 16,23 0-16,1 0 16,0 0-16,0 0 15,48 0-15,-48 0 16,-25 0-16,-23 0 15,23 0-15,-48 0 16,25 0-16,-25 0 16,49 0-16,-1 0 15,-48 0-15,0 0 16,1 0-16,-1 0 15,0 0-15,0 0 16,0 0-16,1 0 16,23 0-16,49 0 15,-73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22:57.793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0 0 0,'48'0'0,"1"0"16,-25 0-16,0 0 16,0 0-16,0 0 46,25 0 1,-1 0-47,1 0 16,-25 0-16,24 0 15,0 0-15,-23 0 16,-1 0-16,-24 0 16,24 0-16,0 0 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7:54:09.01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0 260 0,'0'0'109,"0"0"-109,25 0 16,-25 0-16,24 0 15,48 0-15,1 0 16,-1 0-16,25-49 16,0 49-16,24 0 15,-73 0-15,25 0 16,-25 0-16,-24 0 15,-24 0-15,25 0 110,23 0-95,49 0-15,0 0 16,-1 0-16,49 0 15,-24 0-15,0 0 16,-24 0-16,0 0 16,-25 0-16,-23 0 15,-25 0-15,-24 0 16,48 0 218,49 0-219,48 0-15,-48 0 16,0 0-16,48 0 16,-48 0-16,-1 0 15,1 0-15,-73 0 16,1 0-16,-1 0 15,-24 0 251,121 0-266,72 0 15,-23 0-15,23 0 16,1 0-16,-25 0 15,-48 0-15,-48 0 16,-49 0-16,-24 0 16,48 0 296,-24 0-203,73 0-109,48 0 15,-48 0-15,0 0 16,72 0-16,-121 0 16,49 0-16,-24 0 15,-49 0-15,0 0 16,0 0 296,121 0-312,49 0 15,-25 0-15,1 0 16,-74 0-16,-47 0 16,-1 0-16,-24 0 140,-24 0 0,73 0-124,24 0-16,-1 0 16,50 0-16,-74 0 15,25 0-15,-24 0 16,-1 0-16,-48 0 15,-24 0-15,24 0 203,1 0-203,23 0 16,97 0-16,-72 0 15,48 0-15,0 0 16,0 0-16,-25 0 16,-47 0-16,-25 0 15,0 0-15,-24 0 16,73 0 155,48 0-171,24 0 16,-48 0-16,72 0 16,-72 0-16,48 0 15,-73 0-15,-47 0 16,-1 0-16,0 0 15,0 0 110,25 0-31,96-24-79,-49 24-15,25 0 16,25-24-16,-50 24 16,25 0-16,24 0 15,-72 0-15,-49 0 16,0 0 109,-24 0 15,145 0-140,1 0 16,23 0-16,0 0 15,1 0-15,-98 0 16,25 0-16,-73 0 15,-24 0-15,49 0 16,-25 0 124,48 0-140,49 0 16,-24 0-16,24 0 16,0 0-16,-49 0 15,25 0 1,-24 0-16,-25 0 15,1 0-15,-25 0 312,73 0-218,96 0-94,-72 48 16,48-48-16,1 24 15,-74 1-15,25-25 16,-96 0-16,-1 0 343,-24 0 406,145 0-734,-73 0-15,74 0 16,-50 0-16,50 0 16,-98 0-16,-24 0 15,-24 0-15,73 0 406,23 0-406,1 0 15,0 0-15,-49 0 16,1 0-16,-49 0 16,48 0 124,-24 0-31,73 0-109,48 0 16,-48 0-16,0 0 15,-1 0-15,1 0 16,0 0-16,-49 0 16,-48 0-16,25 0 280,23 0-217,97 0-63,24 0 15,25 0-15,-25 0 16,1 0-16,-74 0 16,-47 0-1,-1 0-15,-48 0 16,24 0 218,1 0-219,95 0 1,26 0-16,-50 0 16,1 0-1,48 0-15,-48 0 16,-49 0-16,1 0 15,-1 0-15,25 0 250,24 0-234,-49 0-1,73 0-15,0 0 16,0 0-16,-73 0 15,49 0-15,-25 0 16,-47 0-16,23 0 16,-24 0-16,25 0 171,72 0-171,-49 0 16,25 0-16,0 0 15,-49 0-15,25 0 16,-49 0-16,0 0 16,97 0 202,24 0-202,0 0-16,-48 0 15,72 0-15,-120 0 16,47 0-16,-47 0 15,-25 0-15,-24 0 110,73 0-17,48-49-77,0 49-16,-25 0 15,1 0-15,0 0 16,96 0-16,-72 0 16,-97 0-16,25 0 15,48 0 204,48 0-219,-48 0 15,-1 0-15,-23 0 16,-1 0-16,-47 0 15,-1 0 63,24 0-62,1 0-16,-1 0 16,-24 0-16,25 0 15,-1 0-15,-24 0 16,0 0 93,73 0-93,72 0-16,-72 0 15,-24 0-15,-1 0 16,1 0-16,-25 24 15,-24-24-15,25 0 16,-25 0 93,49 0-109,-25 0 16,-24 0-16,49 0 15,-49 0 1,24 0-16,-24 0 16,-24 0-16,49 0 140,48 0-124,-49 0-16,49 0 15,-49 0-15,-48 0 16,49 0-16,23 0 15,-24 0-15,25 0 16,-49 0-16,0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0:17.269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24 0,'24'-24'63,"-24"24"77,25 0-31,-1 0-15,0 0-79,-24 0-15,24 0 16,0 0 0,1 0-16,-1 0 15,0 0-15,0 0 16,-24 0 15,24 0 406,0 0-406,1 0 0,-25 0 0,24 0 1,0 0-1,0 0 296,-24 0-155,24 0-47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0:20.165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0,'0'0'328,"24"0"-282,1 0 32,-25 0-46,24 0-1,0 0 0,0 0-15,-24 0 93,24 0-78,1 0-15,-1 0 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10T08:36:01.218"/>
    </inkml:context>
    <inkml:brush xml:id="br0">
      <inkml:brushProperty name="width" value="0.33333" units="cm"/>
      <inkml:brushProperty name="height" value="0.66667" units="cm"/>
      <inkml:brushProperty name="color" value="#FF7321"/>
      <inkml:brushProperty name="tip" value="rectangle"/>
      <inkml:brushProperty name="rasterOp" value="maskPen"/>
      <inkml:brushProperty name="fitToCurve" value="1"/>
    </inkml:brush>
  </inkml:definitions>
  <inkml:trace contextRef="#ctx0" brushRef="#br0">1 25 0,'25'-25'250,"-1"25"-235,-24 0 1,24 0-1,0 0 1,0 0-16,-24 0 16,25 0-16,-25 0 15,24 0 1,0 0-1,-24 0 1,24 0 0,0 0-1,0 0 1,-24 0-16,25 0 47,-1 0-32,0 0 1,-24 0-1,24 0 1,0 0-16,1 0 16,23 0-1,25 0-15,-25 0 16,25 0-16,-1 0 15,-72 0-15,24 0 16,0 0-16,-24 0 62,25 0-46,-25 0 31,24 0-32,0 0-15,24 0 16,1 0-16,-1 0 16,-24 0-16,1 0 15,-1 0-15,0 0 16,0 0 140,-24 0-47,24 0-78,-24 0 0,49 0 16,-49 0 78,24 0-94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customXml" Target="../ink/ink14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2.emf"/><Relationship Id="rId1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21.xml"/><Relationship Id="rId18" Type="http://schemas.openxmlformats.org/officeDocument/2006/relationships/image" Target="../media/image39.emf"/><Relationship Id="rId26" Type="http://schemas.openxmlformats.org/officeDocument/2006/relationships/image" Target="../media/image43.emf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34" Type="http://schemas.openxmlformats.org/officeDocument/2006/relationships/image" Target="../media/image47.emf"/><Relationship Id="rId7" Type="http://schemas.openxmlformats.org/officeDocument/2006/relationships/customXml" Target="../ink/ink18.xml"/><Relationship Id="rId12" Type="http://schemas.openxmlformats.org/officeDocument/2006/relationships/image" Target="../media/image36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2" Type="http://schemas.openxmlformats.org/officeDocument/2006/relationships/image" Target="../media/image16.png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20.xml"/><Relationship Id="rId24" Type="http://schemas.openxmlformats.org/officeDocument/2006/relationships/image" Target="../media/image42.emf"/><Relationship Id="rId32" Type="http://schemas.openxmlformats.org/officeDocument/2006/relationships/image" Target="../media/image46.emf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44.emf"/><Relationship Id="rId10" Type="http://schemas.openxmlformats.org/officeDocument/2006/relationships/image" Target="../media/image35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" Type="http://schemas.openxmlformats.org/officeDocument/2006/relationships/image" Target="../media/image32.emf"/><Relationship Id="rId9" Type="http://schemas.openxmlformats.org/officeDocument/2006/relationships/customXml" Target="../ink/ink19.xml"/><Relationship Id="rId14" Type="http://schemas.openxmlformats.org/officeDocument/2006/relationships/image" Target="../media/image37.emf"/><Relationship Id="rId22" Type="http://schemas.openxmlformats.org/officeDocument/2006/relationships/image" Target="../media/image41.emf"/><Relationship Id="rId27" Type="http://schemas.openxmlformats.org/officeDocument/2006/relationships/customXml" Target="../ink/ink28.xml"/><Relationship Id="rId30" Type="http://schemas.openxmlformats.org/officeDocument/2006/relationships/image" Target="../media/image45.emf"/><Relationship Id="rId35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37.xml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53.emf"/><Relationship Id="rId2" Type="http://schemas.openxmlformats.org/officeDocument/2006/relationships/image" Target="../media/image17.png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customXml" Target="../ink/ink35.xml"/><Relationship Id="rId14" Type="http://schemas.openxmlformats.org/officeDocument/2006/relationships/image" Target="../media/image5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vanova71@bk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oikko.ru/uploads/files/Sbornik2022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4.xml"/><Relationship Id="rId4" Type="http://schemas.openxmlformats.org/officeDocument/2006/relationships/image" Target="../media/image9.emf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8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94" y="186408"/>
            <a:ext cx="8655546" cy="11453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37" y="5301208"/>
            <a:ext cx="9144000" cy="14180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597836"/>
            <a:ext cx="820891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A52D36"/>
                </a:solidFill>
              </a:rPr>
              <a:t>ГИА </a:t>
            </a:r>
            <a:r>
              <a:rPr lang="ru-RU" sz="4800" b="1" dirty="0">
                <a:solidFill>
                  <a:srgbClr val="A52D36"/>
                </a:solidFill>
              </a:rPr>
              <a:t>по математике. </a:t>
            </a:r>
            <a:endParaRPr lang="ru-RU" sz="4800" b="1" dirty="0" smtClean="0">
              <a:solidFill>
                <a:srgbClr val="A52D3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A52D36"/>
                </a:solidFill>
              </a:rPr>
              <a:t>Итоги</a:t>
            </a:r>
            <a:r>
              <a:rPr lang="ru-RU" sz="4400" b="1" dirty="0">
                <a:solidFill>
                  <a:srgbClr val="A52D36"/>
                </a:solidFill>
              </a:rPr>
              <a:t>, проблемы, </a:t>
            </a:r>
            <a:r>
              <a:rPr lang="ru-RU" sz="4400" b="1" dirty="0" smtClean="0">
                <a:solidFill>
                  <a:srgbClr val="A52D36"/>
                </a:solidFill>
              </a:rPr>
              <a:t>перспективы.</a:t>
            </a:r>
          </a:p>
          <a:p>
            <a:pPr>
              <a:lnSpc>
                <a:spcPct val="80000"/>
              </a:lnSpc>
            </a:pPr>
            <a:endParaRPr lang="ru-RU" sz="4400" b="1" dirty="0">
              <a:solidFill>
                <a:srgbClr val="A52D3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4" y="465313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Иванова С.В., старший преподаватель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кафедры общего образования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6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Часть </a:t>
            </a:r>
            <a:r>
              <a:rPr lang="ru-RU" dirty="0">
                <a:solidFill>
                  <a:srgbClr val="C00000"/>
                </a:solidFill>
              </a:rPr>
              <a:t>1 </a:t>
            </a:r>
            <a:r>
              <a:rPr lang="ru-RU" dirty="0" smtClean="0">
                <a:solidFill>
                  <a:srgbClr val="C00000"/>
                </a:solidFill>
              </a:rPr>
              <a:t>(-)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/>
              <a:t>Задание № 5</a:t>
            </a:r>
            <a:r>
              <a:rPr lang="ru-RU" dirty="0"/>
              <a:t>, проверяющее умения строить и исследовать простейшие математические модели, выполнять вычисления и преобразования данных, полученных при анализе с целью сделать оптимальный выбор, использовать приобретённые знания и умения в практической деятельности и повседневной жизни.</a:t>
            </a:r>
          </a:p>
          <a:p>
            <a:pPr algn="just"/>
            <a:r>
              <a:rPr lang="ru-RU" b="1" dirty="0"/>
              <a:t>Задание № 13</a:t>
            </a:r>
            <a:r>
              <a:rPr lang="ru-RU" dirty="0"/>
              <a:t>, проверяющее умения решать уравнения, неравенства и их системы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Часть 2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2095" y="2948781"/>
          <a:ext cx="609981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130"/>
                <a:gridCol w="586105"/>
                <a:gridCol w="629920"/>
                <a:gridCol w="629920"/>
                <a:gridCol w="630555"/>
                <a:gridCol w="629920"/>
                <a:gridCol w="81026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Модуль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задания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Уровень сложности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Ожидаемый процент выполнения, планируемый разработчиками КИМов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30-50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15-30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30-50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15-30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3-15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процент выполнения по региону 2021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процент выполнения по региону 2022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77443"/>
              </p:ext>
            </p:extLst>
          </p:nvPr>
        </p:nvGraphicFramePr>
        <p:xfrm>
          <a:off x="457199" y="1988840"/>
          <a:ext cx="8435280" cy="3936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998"/>
                <a:gridCol w="810510"/>
                <a:gridCol w="871101"/>
                <a:gridCol w="871101"/>
                <a:gridCol w="871980"/>
                <a:gridCol w="871101"/>
                <a:gridCol w="1120489"/>
              </a:tblGrid>
              <a:tr h="27887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Модуль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Номер задания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сложности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6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Ожидаемый процент выполнения, планируемый разработчиками </a:t>
                      </a:r>
                      <a:r>
                        <a:rPr lang="ru-RU" sz="2000" dirty="0" err="1">
                          <a:effectLst/>
                        </a:rPr>
                        <a:t>КИМов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30-50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15-30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3-15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30-50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15-30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3-15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7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процент выполнения по региону 2021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20,8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8,4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5,7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8,9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4,3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0,5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7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Средний процент выполнения по региону 2022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14,4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23,9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3,5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8,0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2,4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1,3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Рукописный ввод 5"/>
              <p14:cNvContentPartPr/>
              <p14:nvPr/>
            </p14:nvContentPartPr>
            <p14:xfrm>
              <a:off x="3665811" y="5486246"/>
              <a:ext cx="436320" cy="936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6051" y="5366366"/>
                <a:ext cx="5562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/>
              <p14:cNvContentPartPr/>
              <p14:nvPr/>
            </p14:nvContentPartPr>
            <p14:xfrm>
              <a:off x="6296331" y="5462126"/>
              <a:ext cx="349200" cy="241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6211" y="5342246"/>
                <a:ext cx="4690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/>
              <p14:cNvContentPartPr/>
              <p14:nvPr/>
            </p14:nvContentPartPr>
            <p14:xfrm>
              <a:off x="7175811" y="5460326"/>
              <a:ext cx="322560" cy="1728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5691" y="5340446"/>
                <a:ext cx="4428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/>
              <p14:cNvContentPartPr/>
              <p14:nvPr/>
            </p14:nvContentPartPr>
            <p14:xfrm>
              <a:off x="8220891" y="5486246"/>
              <a:ext cx="253440" cy="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253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Рукописный ввод 9"/>
              <p14:cNvContentPartPr/>
              <p14:nvPr/>
            </p14:nvContentPartPr>
            <p14:xfrm>
              <a:off x="4476171" y="5477606"/>
              <a:ext cx="549000" cy="86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6051" y="5357726"/>
                <a:ext cx="6692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й ввод 10"/>
              <p14:cNvContentPartPr/>
              <p14:nvPr/>
            </p14:nvContentPartPr>
            <p14:xfrm>
              <a:off x="5407491" y="5495606"/>
              <a:ext cx="375840" cy="1728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47731" y="5375366"/>
                <a:ext cx="495360" cy="2574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Объект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Часть 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1029791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sz="6700" dirty="0" smtClean="0">
                <a:solidFill>
                  <a:srgbClr val="C00000"/>
                </a:solidFill>
              </a:rPr>
              <a:t>(-)</a:t>
            </a:r>
            <a:endParaRPr lang="ru-RU" sz="67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636911"/>
            <a:ext cx="4040188" cy="3489251"/>
          </a:xfrm>
        </p:spPr>
        <p:txBody>
          <a:bodyPr/>
          <a:lstStyle/>
          <a:p>
            <a:r>
              <a:rPr lang="ru-RU" dirty="0"/>
              <a:t>недостаточные геометрические знания, </a:t>
            </a:r>
            <a:endParaRPr lang="ru-RU" dirty="0" smtClean="0"/>
          </a:p>
          <a:p>
            <a:r>
              <a:rPr lang="ru-RU" dirty="0" smtClean="0"/>
              <a:t>неумение </a:t>
            </a:r>
            <a:r>
              <a:rPr lang="ru-RU" dirty="0"/>
              <a:t>рассуждать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низкая </a:t>
            </a:r>
            <a:r>
              <a:rPr lang="ru-RU" dirty="0"/>
              <a:t>графическая культура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логических рассуждений.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460192"/>
            <a:ext cx="4041775" cy="117380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(+)</a:t>
            </a:r>
            <a:endParaRPr lang="ru-RU" sz="3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676553"/>
            <a:ext cx="4041775" cy="3449609"/>
          </a:xfrm>
        </p:spPr>
        <p:txBody>
          <a:bodyPr/>
          <a:lstStyle/>
          <a:p>
            <a:r>
              <a:rPr lang="ru-RU" dirty="0"/>
              <a:t>умение решать текстовые задачи алгебраическим способом, интерпретировать полученный результат исходя из формулировки задачи</a:t>
            </a: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Типичные ошибки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3400" dirty="0"/>
              <a:t>не учтен знак при переносе слагаемых из одной части уравнения в другую;</a:t>
            </a:r>
          </a:p>
          <a:p>
            <a:pPr lvl="0" algn="just"/>
            <a:r>
              <a:rPr lang="ru-RU" sz="3400" dirty="0"/>
              <a:t>использована неверная математическая символика;</a:t>
            </a:r>
          </a:p>
          <a:p>
            <a:pPr lvl="0" algn="just"/>
            <a:r>
              <a:rPr lang="ru-RU" sz="3400" dirty="0"/>
              <a:t>арифметические (вычислительные) ошибки</a:t>
            </a:r>
            <a:r>
              <a:rPr lang="ru-RU" sz="3400" dirty="0" smtClean="0"/>
              <a:t>;</a:t>
            </a:r>
          </a:p>
          <a:p>
            <a:pPr lvl="0" algn="just"/>
            <a:r>
              <a:rPr lang="ru-RU" sz="3400" dirty="0"/>
              <a:t>нет обоснования построения графиков функций (готовый чертеж без пояснений и табличных значений);</a:t>
            </a:r>
          </a:p>
          <a:p>
            <a:pPr lvl="0" algn="just"/>
            <a:r>
              <a:rPr lang="ru-RU" sz="3400" dirty="0"/>
              <a:t>неправильное преобразование формулы, задающей функцию, связанное с неверным раскрытием знака модуля;</a:t>
            </a:r>
          </a:p>
          <a:p>
            <a:pPr lvl="0" algn="just"/>
            <a:r>
              <a:rPr lang="ru-RU" sz="3400" dirty="0" smtClean="0"/>
              <a:t>не </a:t>
            </a:r>
            <a:r>
              <a:rPr lang="ru-RU" sz="3400" dirty="0"/>
              <a:t>записывают обоснования к действиям геометрической задачи, отсутствуют ссылки на свойства, признаки, теоремы;</a:t>
            </a:r>
          </a:p>
          <a:p>
            <a:pPr lvl="0" algn="just"/>
            <a:r>
              <a:rPr lang="ru-RU" sz="3400" dirty="0"/>
              <a:t>рассмотрен частный случай;</a:t>
            </a:r>
          </a:p>
          <a:p>
            <a:pPr lvl="0" algn="just"/>
            <a:r>
              <a:rPr lang="ru-RU" sz="3400" dirty="0"/>
              <a:t>неправильно выполнен чертеж, что привело к подмене условия задачи;</a:t>
            </a:r>
          </a:p>
          <a:p>
            <a:pPr lvl="0" algn="just"/>
            <a:r>
              <a:rPr lang="ru-RU" sz="3400" dirty="0" smtClean="0"/>
              <a:t>ошибки </a:t>
            </a:r>
            <a:r>
              <a:rPr lang="ru-RU" sz="3400" dirty="0"/>
              <a:t>в преобразованиях.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-14878"/>
            <a:ext cx="7776864" cy="60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7704856" cy="58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404664"/>
            <a:ext cx="7704856" cy="57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20688"/>
            <a:ext cx="7776864" cy="55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успешность выполнения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заданий влияет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смысловое </a:t>
            </a:r>
            <a:r>
              <a:rPr lang="ru-RU" dirty="0"/>
              <a:t>чтение; 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выводы;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оценивать правильность выполнения учебной задачи, собственные возможности ее решения;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создавать, применять и преобразовывать знаки и символы, модели и схемы для решения учебных и познавательных задач.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успешность выполнения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заданий </a:t>
            </a:r>
            <a:r>
              <a:rPr lang="ru-RU" dirty="0">
                <a:solidFill>
                  <a:srgbClr val="C00000"/>
                </a:solidFill>
              </a:rPr>
              <a:t>влияет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умение </a:t>
            </a:r>
            <a:r>
              <a:rPr lang="ru-RU" dirty="0"/>
              <a:t>самостоятельно планировать пути достижения целей, в том числе альтернативные, осознанно выбирать наиболее эффективные способы решения учебных и познавательных задач;</a:t>
            </a:r>
          </a:p>
          <a:p>
            <a:pPr algn="just"/>
            <a:r>
              <a:rPr lang="ru-RU" dirty="0" smtClean="0"/>
              <a:t>владение </a:t>
            </a:r>
            <a:r>
              <a:rPr lang="ru-RU" dirty="0"/>
              <a:t>основами самоконтроля, самооценки, принятия решений и осуществления осознанного выбора в учебной и познавательной </a:t>
            </a:r>
            <a:r>
              <a:rPr lang="ru-RU" dirty="0" smtClean="0"/>
              <a:t>деятельности,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ГИА по математике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уровне ООО – </a:t>
            </a:r>
          </a:p>
          <a:p>
            <a:pPr marL="857250" lvl="1" indent="-457200"/>
            <a:r>
              <a:rPr lang="ru-RU" dirty="0" smtClean="0"/>
              <a:t>основной государственный экзамен (ОГЭ), </a:t>
            </a:r>
          </a:p>
          <a:p>
            <a:pPr marL="857250" lvl="1" indent="-457200"/>
            <a:r>
              <a:rPr lang="ru-RU" dirty="0" smtClean="0"/>
              <a:t>государственный выпускной экзамен (ГВЭ)</a:t>
            </a:r>
          </a:p>
          <a:p>
            <a:r>
              <a:rPr lang="ru-RU" dirty="0" smtClean="0"/>
              <a:t>На уровне СОО – </a:t>
            </a:r>
          </a:p>
          <a:p>
            <a:pPr lvl="1"/>
            <a:r>
              <a:rPr lang="ru-RU" dirty="0" smtClean="0"/>
              <a:t>единый государственный экзамен(ЕГЭ): базовый и профильный</a:t>
            </a:r>
          </a:p>
          <a:p>
            <a:pPr lvl="1"/>
            <a:r>
              <a:rPr lang="ru-RU" dirty="0" smtClean="0"/>
              <a:t>государственный </a:t>
            </a:r>
            <a:r>
              <a:rPr lang="ru-RU" dirty="0"/>
              <a:t>выпускной экзамен (ГВЭ)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отрабатываем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Решение сюжетных практико-ориентированных задач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 algn="just"/>
            <a:r>
              <a:rPr lang="ru-RU" dirty="0" smtClean="0"/>
              <a:t>Умение находить </a:t>
            </a:r>
            <a:r>
              <a:rPr lang="ru-RU" dirty="0"/>
              <a:t>значение выражения, применяя формулы сокращенного умножения, свойства степени и корня;</a:t>
            </a:r>
          </a:p>
          <a:p>
            <a:pPr lvl="0" algn="just" eaLnBrk="0" hangingPunct="0"/>
            <a:r>
              <a:rPr lang="ru-RU" dirty="0" smtClean="0"/>
              <a:t>Решение иррациональных уравнений, уравнений </a:t>
            </a:r>
            <a:r>
              <a:rPr lang="ru-RU" dirty="0"/>
              <a:t>третьей степени, </a:t>
            </a:r>
            <a:r>
              <a:rPr lang="ru-RU" dirty="0" smtClean="0"/>
              <a:t>неравенств, </a:t>
            </a:r>
            <a:r>
              <a:rPr lang="ru-RU" dirty="0"/>
              <a:t>системы неравенств;</a:t>
            </a:r>
          </a:p>
          <a:p>
            <a:pPr lvl="0" algn="just" eaLnBrk="0" hangingPunct="0"/>
            <a:r>
              <a:rPr lang="ru-RU" dirty="0" smtClean="0"/>
              <a:t>Умение применять </a:t>
            </a:r>
            <a:r>
              <a:rPr lang="ru-RU" dirty="0"/>
              <a:t>знания об арифметической и геометрической прогрессиях в прикладных ситуациях;</a:t>
            </a:r>
          </a:p>
          <a:p>
            <a:pPr lvl="0" algn="just" eaLnBrk="0" hangingPunct="0"/>
            <a:r>
              <a:rPr lang="ru-RU" dirty="0" smtClean="0"/>
              <a:t>Геометрические </a:t>
            </a:r>
            <a:r>
              <a:rPr lang="ru-RU" dirty="0"/>
              <a:t>задачи, проверяющие владение базовыми знаниями по темам «Окружность, описанная около четырехугольника», «Окружность, описанная около треугольника».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 ММО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Организовать целенаправленную систематическую работу </a:t>
            </a:r>
            <a:r>
              <a:rPr lang="ru-RU" b="1" dirty="0"/>
              <a:t>по развитию приемов смыслового чтения на уроках </a:t>
            </a:r>
            <a:r>
              <a:rPr lang="ru-RU" b="1" dirty="0" smtClean="0"/>
              <a:t>математики;</a:t>
            </a:r>
            <a:endParaRPr lang="ru-RU" b="1" dirty="0"/>
          </a:p>
          <a:p>
            <a:pPr lvl="0" algn="just"/>
            <a:r>
              <a:rPr lang="ru-RU" dirty="0" smtClean="0"/>
              <a:t>Обратить </a:t>
            </a:r>
            <a:r>
              <a:rPr lang="ru-RU" dirty="0"/>
              <a:t>особое внимание на </a:t>
            </a:r>
            <a:r>
              <a:rPr lang="ru-RU" b="1" dirty="0"/>
              <a:t>систематическую отработку вычислительных навыков</a:t>
            </a:r>
            <a:r>
              <a:rPr lang="ru-RU" dirty="0"/>
              <a:t>, знакомство с приемами быстрых вычислений на протяжении всего времени обучения на уровне основного общего </a:t>
            </a:r>
            <a:r>
              <a:rPr lang="ru-RU" dirty="0" smtClean="0"/>
              <a:t>образования;</a:t>
            </a:r>
            <a:endParaRPr lang="ru-RU" dirty="0"/>
          </a:p>
          <a:p>
            <a:pPr lvl="0" algn="just"/>
            <a:r>
              <a:rPr lang="ru-RU" dirty="0" smtClean="0"/>
              <a:t>Следует </a:t>
            </a:r>
            <a:r>
              <a:rPr lang="ru-RU" dirty="0"/>
              <a:t>учить школьников </a:t>
            </a:r>
            <a:r>
              <a:rPr lang="ru-RU" dirty="0" smtClean="0"/>
              <a:t>осуществлять </a:t>
            </a:r>
            <a:r>
              <a:rPr lang="ru-RU" b="1" dirty="0"/>
              <a:t>контроль и самооценку выполняемого действия и его </a:t>
            </a:r>
            <a:r>
              <a:rPr lang="ru-RU" b="1" dirty="0" smtClean="0"/>
              <a:t>результата</a:t>
            </a:r>
            <a:r>
              <a:rPr lang="ru-RU" dirty="0" smtClean="0"/>
              <a:t>, простым </a:t>
            </a:r>
            <a:r>
              <a:rPr lang="ru-RU" dirty="0"/>
              <a:t>приемам проверки результатов сразу, а не «если останется время», проверять ответ на правдоподобность, прикидывать границы результата. </a:t>
            </a:r>
          </a:p>
          <a:p>
            <a:pPr lvl="0" algn="just"/>
            <a:r>
              <a:rPr lang="ru-RU" dirty="0" smtClean="0"/>
              <a:t>Обеспечить </a:t>
            </a:r>
            <a:r>
              <a:rPr lang="ru-RU" dirty="0"/>
              <a:t>знание обучающимися </a:t>
            </a:r>
            <a:r>
              <a:rPr lang="ru-RU" b="1" dirty="0"/>
              <a:t>основных геометрических фигур и их свойств, знание основных геометрических формул</a:t>
            </a:r>
            <a:r>
              <a:rPr lang="ru-RU" dirty="0"/>
              <a:t>. Этому будет способствовать систематическое решение задач по готовым чертежам.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успешность выполнения 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заданий </a:t>
            </a:r>
            <a:r>
              <a:rPr lang="ru-RU" dirty="0">
                <a:solidFill>
                  <a:srgbClr val="C00000"/>
                </a:solidFill>
              </a:rPr>
              <a:t>влияет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Для </a:t>
            </a:r>
            <a:r>
              <a:rPr lang="ru-RU" dirty="0"/>
              <a:t>успешного развития компетентности обучающихся в осуществлении деятельности построения математической модели при решении текстовых задач </a:t>
            </a:r>
            <a:r>
              <a:rPr lang="ru-RU" b="1" dirty="0"/>
              <a:t>целесообразно использовать педагогические технологии критического мышления, проблемного обучения, решения исследовательских задач.</a:t>
            </a:r>
          </a:p>
          <a:p>
            <a:pPr lvl="0" algn="just"/>
            <a:r>
              <a:rPr lang="ru-RU" dirty="0"/>
              <a:t>Обеспечить участие школ региона в </a:t>
            </a:r>
            <a:r>
              <a:rPr lang="ru-RU" b="1" dirty="0"/>
              <a:t>диагностических контрольных работах, проводимых по системе «</a:t>
            </a:r>
            <a:r>
              <a:rPr lang="ru-RU" b="1" dirty="0" err="1"/>
              <a:t>Статград</a:t>
            </a:r>
            <a:r>
              <a:rPr lang="ru-RU" b="1" dirty="0"/>
              <a:t>». </a:t>
            </a:r>
          </a:p>
          <a:p>
            <a:pPr lvl="0" algn="just"/>
            <a:r>
              <a:rPr lang="ru-RU" dirty="0" smtClean="0"/>
              <a:t>С </a:t>
            </a:r>
            <a:r>
              <a:rPr lang="ru-RU" dirty="0"/>
              <a:t>целью развития математической грамотности, достижения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учителям математики систематически использовать в своей работе </a:t>
            </a:r>
            <a:r>
              <a:rPr lang="ru-RU" b="1" dirty="0"/>
              <a:t>Электронный банк тренировочных заданий по оценке функциональной грамотности</a:t>
            </a:r>
            <a:r>
              <a:rPr lang="ru-RU" dirty="0"/>
              <a:t>:  платформа РЭШ, Функциональная (математическая грамотность) </a:t>
            </a:r>
            <a:r>
              <a:rPr lang="ru-RU" u="sng" dirty="0">
                <a:hlinkClick r:id="rId2"/>
              </a:rPr>
              <a:t>https://fg.resh.edu.ru/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Изменений в ОГЭ в 2023 году не планируется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Результаты ЕГЭ выпускников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371244"/>
              </p:ext>
            </p:extLst>
          </p:nvPr>
        </p:nvGraphicFramePr>
        <p:xfrm>
          <a:off x="457200" y="1600200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Математика профиль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Справляе-мость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81-100 баллов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Городские МОО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2139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60,57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98,97 %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112(5,24%)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Сельские </a:t>
                      </a:r>
                    </a:p>
                    <a:p>
                      <a:r>
                        <a:rPr lang="ru-RU" sz="2400" dirty="0" smtClean="0"/>
                        <a:t>МОО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233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56,03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100%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4(1,72%)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492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6752"/>
            <a:ext cx="8727565" cy="3001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575211" y="3975686"/>
              <a:ext cx="8177400" cy="3924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71" y="3879566"/>
                <a:ext cx="8273520" cy="2314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8640"/>
            <a:ext cx="7704856" cy="6283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6592251" y="2978486"/>
              <a:ext cx="653760" cy="72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4371" y="2882366"/>
                <a:ext cx="749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6496491" y="3236966"/>
              <a:ext cx="870840" cy="3780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8611" y="3141206"/>
                <a:ext cx="9669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6731571" y="3448286"/>
              <a:ext cx="462240" cy="9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3691" y="3352166"/>
                <a:ext cx="5580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Рукописный ввод 8"/>
              <p14:cNvContentPartPr/>
              <p14:nvPr/>
            </p14:nvContentPartPr>
            <p14:xfrm>
              <a:off x="2429571" y="1905326"/>
              <a:ext cx="853920" cy="370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1691" y="1809206"/>
                <a:ext cx="9496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Рукописный ввод 9"/>
              <p14:cNvContentPartPr/>
              <p14:nvPr/>
            </p14:nvContentPartPr>
            <p14:xfrm>
              <a:off x="2499411" y="2167766"/>
              <a:ext cx="784080" cy="338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1531" y="2071646"/>
                <a:ext cx="8798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Рукописный ввод 10"/>
              <p14:cNvContentPartPr/>
              <p14:nvPr/>
            </p14:nvContentPartPr>
            <p14:xfrm>
              <a:off x="2664651" y="2386286"/>
              <a:ext cx="400680" cy="72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6771" y="2290166"/>
                <a:ext cx="496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Рукописный ввод 11"/>
              <p14:cNvContentPartPr/>
              <p14:nvPr/>
            </p14:nvContentPartPr>
            <p14:xfrm>
              <a:off x="3230931" y="1930886"/>
              <a:ext cx="156600" cy="28800"/>
            </p14:xfrm>
          </p:contentPart>
        </mc:Choice>
        <mc:Fallback xmlns="">
          <p:pic>
            <p:nvPicPr>
              <p:cNvPr id="12" name="Рукописный ввод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83051" y="1834766"/>
                <a:ext cx="2527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Рукописный ввод 14"/>
              <p14:cNvContentPartPr/>
              <p14:nvPr/>
            </p14:nvContentPartPr>
            <p14:xfrm>
              <a:off x="4728891" y="2202326"/>
              <a:ext cx="1123560" cy="35640"/>
            </p14:xfrm>
          </p:contentPart>
        </mc:Choice>
        <mc:Fallback xmlns="">
          <p:pic>
            <p:nvPicPr>
              <p:cNvPr id="15" name="Рукописный ввод 1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68771" y="2082086"/>
                <a:ext cx="12438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Рукописный ввод 15"/>
              <p14:cNvContentPartPr/>
              <p14:nvPr/>
            </p14:nvContentPartPr>
            <p14:xfrm>
              <a:off x="4920411" y="1820006"/>
              <a:ext cx="366480" cy="0"/>
            </p14:xfrm>
          </p:contentPart>
        </mc:Choice>
        <mc:Fallback xmlns="">
          <p:pic>
            <p:nvPicPr>
              <p:cNvPr id="16" name="Рукописный ввод 1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36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Рукописный ввод 16"/>
              <p14:cNvContentPartPr/>
              <p14:nvPr/>
            </p14:nvContentPartPr>
            <p14:xfrm>
              <a:off x="4754451" y="1785086"/>
              <a:ext cx="1089360" cy="61560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4691" y="1665206"/>
                <a:ext cx="120924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Рукописный ввод 17"/>
              <p14:cNvContentPartPr/>
              <p14:nvPr/>
            </p14:nvContentPartPr>
            <p14:xfrm>
              <a:off x="4789731" y="1981286"/>
              <a:ext cx="1106280" cy="31680"/>
            </p14:xfrm>
          </p:contentPart>
        </mc:Choice>
        <mc:Fallback xmlns="">
          <p:pic>
            <p:nvPicPr>
              <p:cNvPr id="18" name="Рукописный ввод 1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29611" y="1861406"/>
                <a:ext cx="12265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Рукописный ввод 18"/>
              <p14:cNvContentPartPr/>
              <p14:nvPr/>
            </p14:nvContentPartPr>
            <p14:xfrm>
              <a:off x="5059731" y="1783286"/>
              <a:ext cx="889200" cy="454680"/>
            </p14:xfrm>
          </p:contentPart>
        </mc:Choice>
        <mc:Fallback xmlns="">
          <p:pic>
            <p:nvPicPr>
              <p:cNvPr id="19" name="Рукописный ввод 18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99611" y="1663406"/>
                <a:ext cx="100944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Рукописный ввод 19"/>
              <p14:cNvContentPartPr/>
              <p14:nvPr/>
            </p14:nvContentPartPr>
            <p14:xfrm>
              <a:off x="1898571" y="5324606"/>
              <a:ext cx="583560" cy="41400"/>
            </p14:xfrm>
          </p:contentPart>
        </mc:Choice>
        <mc:Fallback xmlns="">
          <p:pic>
            <p:nvPicPr>
              <p:cNvPr id="20" name="Рукописный ввод 19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38451" y="5204726"/>
                <a:ext cx="7038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Рукописный ввод 20"/>
              <p14:cNvContentPartPr/>
              <p14:nvPr/>
            </p14:nvContentPartPr>
            <p14:xfrm>
              <a:off x="1767891" y="4902686"/>
              <a:ext cx="836280" cy="36000"/>
            </p14:xfrm>
          </p:contentPart>
        </mc:Choice>
        <mc:Fallback xmlns="">
          <p:pic>
            <p:nvPicPr>
              <p:cNvPr id="21" name="Рукописный ввод 2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7771" y="4782446"/>
                <a:ext cx="9565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Рукописный ввод 21"/>
              <p14:cNvContentPartPr/>
              <p14:nvPr/>
            </p14:nvContentPartPr>
            <p14:xfrm>
              <a:off x="1715691" y="5081966"/>
              <a:ext cx="949320" cy="32040"/>
            </p14:xfrm>
          </p:contentPart>
        </mc:Choice>
        <mc:Fallback xmlns="">
          <p:pic>
            <p:nvPicPr>
              <p:cNvPr id="22" name="Рукописный ввод 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55571" y="4962086"/>
                <a:ext cx="10695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Рукописный ввод 22"/>
              <p14:cNvContentPartPr/>
              <p14:nvPr/>
            </p14:nvContentPartPr>
            <p14:xfrm>
              <a:off x="2281611" y="5233886"/>
              <a:ext cx="218160" cy="360"/>
            </p14:xfrm>
          </p:contentPart>
        </mc:Choice>
        <mc:Fallback xmlns="">
          <p:pic>
            <p:nvPicPr>
              <p:cNvPr id="23" name="Рукописный ввод 2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221491" y="5114006"/>
                <a:ext cx="338400" cy="2401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Объект 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Справляемость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262" y="1615281"/>
            <a:ext cx="7991475" cy="449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4772451" y="3457286"/>
              <a:ext cx="313560" cy="3528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2331" y="3337406"/>
                <a:ext cx="433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/>
              <p14:cNvContentPartPr/>
              <p14:nvPr/>
            </p14:nvContentPartPr>
            <p14:xfrm>
              <a:off x="6034611" y="5390486"/>
              <a:ext cx="245160" cy="2664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4851" y="5270606"/>
                <a:ext cx="3646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7245651" y="5277446"/>
              <a:ext cx="217800" cy="2592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5531" y="5157566"/>
                <a:ext cx="3380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Рукописный ввод 7"/>
              <p14:cNvContentPartPr/>
              <p14:nvPr/>
            </p14:nvContentPartPr>
            <p14:xfrm>
              <a:off x="7689171" y="5182046"/>
              <a:ext cx="149400" cy="1800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9411" y="5061806"/>
                <a:ext cx="268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Рукописный ввод 8"/>
              <p14:cNvContentPartPr/>
              <p14:nvPr/>
            </p14:nvContentPartPr>
            <p14:xfrm>
              <a:off x="8046291" y="5076926"/>
              <a:ext cx="253800" cy="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253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ый ввод 9"/>
              <p14:cNvContentPartPr/>
              <p14:nvPr/>
            </p14:nvContentPartPr>
            <p14:xfrm>
              <a:off x="6383451" y="3962366"/>
              <a:ext cx="252720" cy="936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23331" y="3842486"/>
                <a:ext cx="3729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Рукописный ввод 10"/>
              <p14:cNvContentPartPr/>
              <p14:nvPr/>
            </p14:nvContentPartPr>
            <p14:xfrm>
              <a:off x="6801411" y="3762206"/>
              <a:ext cx="279000" cy="900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41291" y="3641966"/>
                <a:ext cx="39924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78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Количество выпускников,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набравших 100 баллов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18700"/>
              </p:ext>
            </p:extLst>
          </p:nvPr>
        </p:nvGraphicFramePr>
        <p:xfrm>
          <a:off x="457200" y="1600200"/>
          <a:ext cx="823011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528"/>
                <a:gridCol w="2057528"/>
                <a:gridCol w="2057528"/>
                <a:gridCol w="2057528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2019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2020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2021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2022</a:t>
                      </a:r>
                      <a:endParaRPr lang="ru-RU" sz="4000" dirty="0"/>
                    </a:p>
                  </a:txBody>
                  <a:tcPr marL="93848" marR="93848"/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11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 marL="93848" marR="938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 marL="93848" marR="93848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615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C00000"/>
                </a:solidFill>
              </a:rPr>
              <a:t>Не преодолели минимальный порог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748378"/>
              </p:ext>
            </p:extLst>
          </p:nvPr>
        </p:nvGraphicFramePr>
        <p:xfrm>
          <a:off x="539552" y="4941168"/>
          <a:ext cx="8229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2022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6,3%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4,8%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0,8%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10236"/>
            <a:ext cx="7056784" cy="48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ОГЭ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14583" t="20810" r="31090" b="47834"/>
          <a:stretch/>
        </p:blipFill>
        <p:spPr bwMode="auto">
          <a:xfrm>
            <a:off x="982558" y="1362684"/>
            <a:ext cx="7068567" cy="22937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4263" t="49886" r="30769" b="21893"/>
          <a:stretch/>
        </p:blipFill>
        <p:spPr bwMode="auto">
          <a:xfrm>
            <a:off x="899592" y="3645024"/>
            <a:ext cx="7200800" cy="259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/>
              <p14:cNvContentPartPr/>
              <p14:nvPr/>
            </p14:nvContentPartPr>
            <p14:xfrm>
              <a:off x="1028091" y="3698126"/>
              <a:ext cx="948600" cy="73080"/>
            </p14:xfrm>
          </p:contentPart>
        </mc:Choice>
        <mc:Fallback xmlns="">
          <p:pic>
            <p:nvPicPr>
              <p:cNvPr id="3" name="Рукописный ввод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9851" y="3602006"/>
                <a:ext cx="10450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/>
              <p14:cNvContentPartPr/>
              <p14:nvPr/>
            </p14:nvContentPartPr>
            <p14:xfrm>
              <a:off x="1010091" y="3794246"/>
              <a:ext cx="993240" cy="2844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2211" y="3698126"/>
                <a:ext cx="1089000" cy="2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4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820184"/>
            <a:ext cx="6912768" cy="46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555276"/>
            <a:ext cx="7848872" cy="51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36712"/>
            <a:ext cx="8418140" cy="49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Проблемы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Преобразования </a:t>
            </a:r>
            <a:r>
              <a:rPr lang="ru-RU" dirty="0"/>
              <a:t>выражений, включающих тригонометрические </a:t>
            </a:r>
            <a:r>
              <a:rPr lang="ru-RU" dirty="0" smtClean="0"/>
              <a:t>функции;</a:t>
            </a:r>
            <a:endParaRPr lang="ru-RU" dirty="0"/>
          </a:p>
          <a:p>
            <a:pPr lvl="0"/>
            <a:r>
              <a:rPr lang="ru-RU" dirty="0" smtClean="0"/>
              <a:t>Вычисление </a:t>
            </a:r>
            <a:r>
              <a:rPr lang="ru-RU" dirty="0"/>
              <a:t>вероятностей с использованием формул и понятий алгебры событий </a:t>
            </a:r>
            <a:r>
              <a:rPr lang="ru-RU" dirty="0" smtClean="0"/>
              <a:t>(10 задание);</a:t>
            </a:r>
            <a:endParaRPr lang="ru-RU" dirty="0"/>
          </a:p>
          <a:p>
            <a:pPr lvl="0"/>
            <a:r>
              <a:rPr lang="ru-RU" dirty="0" smtClean="0"/>
              <a:t>Выполнение </a:t>
            </a:r>
            <a:r>
              <a:rPr lang="ru-RU" dirty="0"/>
              <a:t>действий с геометрическими фигурами, координатами и векторами (13 и 16 задания повышенного уровня сложности);</a:t>
            </a:r>
          </a:p>
          <a:p>
            <a:pPr lvl="0"/>
            <a:r>
              <a:rPr lang="ru-RU" dirty="0" smtClean="0"/>
              <a:t>Решение </a:t>
            </a:r>
            <a:r>
              <a:rPr lang="ru-RU" dirty="0"/>
              <a:t>неравенств (14 задание повышенного уровня сложности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 smtClean="0"/>
              <a:t>Использование </a:t>
            </a:r>
            <a:r>
              <a:rPr lang="ru-RU" dirty="0"/>
              <a:t>приобретенных знаний и умений в практической деятельности и повседневной жизни (15 задание повышенного уровня сложности), кроме групп, набравших выше 61 тестового балла,</a:t>
            </a:r>
          </a:p>
          <a:p>
            <a:pPr lvl="0"/>
            <a:r>
              <a:rPr lang="ru-RU" dirty="0" smtClean="0"/>
              <a:t>Решение </a:t>
            </a:r>
            <a:r>
              <a:rPr lang="ru-RU" dirty="0"/>
              <a:t>уравнений и неравенств (17 задание высокого уровня сложности),</a:t>
            </a:r>
          </a:p>
          <a:p>
            <a:pPr lvl="0"/>
            <a:r>
              <a:rPr lang="ru-RU" dirty="0" smtClean="0"/>
              <a:t>Построение </a:t>
            </a:r>
            <a:r>
              <a:rPr lang="ru-RU" dirty="0"/>
              <a:t>и исследование простейших математических моделей (18 задание высокого уровня сложности).</a:t>
            </a:r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Над чем работаем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err="1"/>
              <a:t>несформированность</a:t>
            </a:r>
            <a:r>
              <a:rPr lang="ru-RU" dirty="0"/>
              <a:t> математической культуры;</a:t>
            </a:r>
          </a:p>
          <a:p>
            <a:pPr lvl="0"/>
            <a:r>
              <a:rPr lang="ru-RU" dirty="0"/>
              <a:t>недостаточность системы геометрических знаний у значительной части выпускников; </a:t>
            </a:r>
          </a:p>
          <a:p>
            <a:pPr lvl="0"/>
            <a:r>
              <a:rPr lang="ru-RU" dirty="0" err="1"/>
              <a:t>несформированность</a:t>
            </a:r>
            <a:r>
              <a:rPr lang="ru-RU" dirty="0"/>
              <a:t> умения проводить анализ условия задачи с целью использования имеющихся знаний в измененной ситуации; </a:t>
            </a:r>
          </a:p>
          <a:p>
            <a:r>
              <a:rPr lang="ru-RU" dirty="0"/>
              <a:t>неразвитость умения осуществлять проверку своего решения. 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28629" y="548678"/>
            <a:ext cx="7807867" cy="576065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78244" y="291127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2372228"/>
            <a:ext cx="4089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A52D36"/>
                </a:solidFill>
              </a:rPr>
              <a:t>Спасибо за внимание</a:t>
            </a:r>
            <a:r>
              <a:rPr lang="en-US" sz="3200" dirty="0" smtClean="0">
                <a:solidFill>
                  <a:srgbClr val="A52D36"/>
                </a:solidFill>
              </a:rPr>
              <a:t>!</a:t>
            </a:r>
            <a:endParaRPr lang="ru-RU" sz="32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" y="5301208"/>
            <a:ext cx="9144000" cy="14180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128764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Контакты:</a:t>
            </a:r>
          </a:p>
          <a:p>
            <a:r>
              <a:rPr lang="ru-RU" dirty="0"/>
              <a:t>Иванова Светлана Владимировна</a:t>
            </a:r>
          </a:p>
          <a:p>
            <a:r>
              <a:rPr lang="ru-RU" dirty="0"/>
              <a:t>Контакты</a:t>
            </a:r>
          </a:p>
          <a:p>
            <a:r>
              <a:rPr lang="ru-RU" dirty="0"/>
              <a:t>Тел 8(4855) 23-15-47,</a:t>
            </a:r>
          </a:p>
          <a:p>
            <a:r>
              <a:rPr lang="ru-RU" dirty="0"/>
              <a:t>89108218924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ivanova71@bk.ru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презентации использованы </a:t>
            </a:r>
            <a:r>
              <a:rPr lang="ru-RU" dirty="0" smtClean="0"/>
              <a:t>материалы сборника «ГИА в Ярославской области в 2022 году»/авторы - составители </a:t>
            </a:r>
            <a:r>
              <a:rPr lang="ru-RU" dirty="0"/>
              <a:t>В.Ю. Горшков, Е.И. Александрова, С.В. </a:t>
            </a:r>
            <a:r>
              <a:rPr lang="ru-RU" dirty="0" err="1" smtClean="0"/>
              <a:t>Швецова</a:t>
            </a:r>
            <a:r>
              <a:rPr lang="ru-RU" dirty="0" smtClean="0"/>
              <a:t>, под ред. </a:t>
            </a:r>
            <a:r>
              <a:rPr lang="ru-RU" dirty="0" err="1" smtClean="0"/>
              <a:t>В.И.Молодцовой</a:t>
            </a:r>
            <a:r>
              <a:rPr lang="ru-RU" dirty="0" smtClean="0"/>
              <a:t>  </a:t>
            </a:r>
            <a:r>
              <a:rPr lang="en-US" dirty="0" smtClean="0">
                <a:hlinkClick r:id="rId4"/>
              </a:rPr>
              <a:t>http://coikko.ru/uploads/files/Sbornik2022.pdf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</a:p>
          <a:p>
            <a:endParaRPr lang="ru-RU" b="1" dirty="0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Динамика результатов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11" y="2204864"/>
            <a:ext cx="8773178" cy="2122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7350051" y="4001246"/>
              <a:ext cx="1332720" cy="3456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9931" y="3881366"/>
                <a:ext cx="1452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7332771" y="3039326"/>
              <a:ext cx="932040" cy="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2651" y="2919446"/>
                <a:ext cx="10522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Рукописный ввод 7"/>
              <p14:cNvContentPartPr/>
              <p14:nvPr/>
            </p14:nvContentPartPr>
            <p14:xfrm>
              <a:off x="8351571" y="3039326"/>
              <a:ext cx="200520" cy="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91451" y="2919446"/>
                <a:ext cx="320760" cy="2401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ГВЭ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102" t="25655" r="32051" b="51540"/>
          <a:stretch/>
        </p:blipFill>
        <p:spPr bwMode="auto">
          <a:xfrm>
            <a:off x="971600" y="1340768"/>
            <a:ext cx="7006114" cy="1668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13782" t="68130" r="32371" b="10776"/>
          <a:stretch/>
        </p:blipFill>
        <p:spPr bwMode="auto">
          <a:xfrm>
            <a:off x="971600" y="3068960"/>
            <a:ext cx="6984776" cy="1568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Количество участников получивших максимальный балл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47395" r="32106" b="21608"/>
          <a:stretch/>
        </p:blipFill>
        <p:spPr bwMode="auto">
          <a:xfrm>
            <a:off x="323528" y="2276872"/>
            <a:ext cx="8376735" cy="272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417891" y="4757246"/>
              <a:ext cx="8142480" cy="11412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11" y="4661126"/>
                <a:ext cx="823860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0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Характеристика КИМ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Работа содержит 25 </a:t>
            </a:r>
            <a:r>
              <a:rPr lang="ru-RU" dirty="0" smtClean="0"/>
              <a:t>заданий, 2 части.</a:t>
            </a:r>
          </a:p>
          <a:p>
            <a:r>
              <a:rPr lang="ru-RU" dirty="0" smtClean="0"/>
              <a:t> </a:t>
            </a:r>
            <a:r>
              <a:rPr lang="ru-RU" dirty="0"/>
              <a:t>Часть 1 содержит 19 заданий с кратким </a:t>
            </a:r>
            <a:r>
              <a:rPr lang="ru-RU" dirty="0" smtClean="0"/>
              <a:t>ответом: </a:t>
            </a:r>
          </a:p>
          <a:p>
            <a:pPr lvl="1"/>
            <a:r>
              <a:rPr lang="ru-RU" dirty="0"/>
              <a:t>8 заданий с предполагаемым процентом выполнения 80-90, </a:t>
            </a:r>
          </a:p>
          <a:p>
            <a:pPr lvl="1"/>
            <a:r>
              <a:rPr lang="ru-RU" dirty="0"/>
              <a:t>7 заданий с предполагаемым процентом выполнения 70-80,</a:t>
            </a:r>
          </a:p>
          <a:p>
            <a:pPr lvl="1"/>
            <a:r>
              <a:rPr lang="ru-RU" dirty="0" smtClean="0"/>
              <a:t>4 </a:t>
            </a:r>
            <a:r>
              <a:rPr lang="ru-RU" dirty="0"/>
              <a:t>задания с предполагаемым процентом выполнения 60-70.</a:t>
            </a:r>
          </a:p>
          <a:p>
            <a:r>
              <a:rPr lang="ru-RU" dirty="0" smtClean="0"/>
              <a:t>Часть </a:t>
            </a:r>
            <a:r>
              <a:rPr lang="ru-RU" dirty="0"/>
              <a:t>2 содержит 6 заданий с развёрнутым </a:t>
            </a:r>
            <a:r>
              <a:rPr lang="ru-RU" dirty="0" smtClean="0"/>
              <a:t>ответом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Максимальный </a:t>
            </a:r>
            <a:r>
              <a:rPr lang="ru-RU" dirty="0"/>
              <a:t>первичный балл за работу – 31.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25143"/>
            <a:ext cx="7826133" cy="897113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Процент выполнения по региону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53" y="1600200"/>
            <a:ext cx="5968893" cy="4525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2925651" y="4563206"/>
              <a:ext cx="148680" cy="864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5891" y="4443326"/>
                <a:ext cx="268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Рукописный ввод 6"/>
              <p14:cNvContentPartPr/>
              <p14:nvPr/>
            </p14:nvContentPartPr>
            <p14:xfrm>
              <a:off x="4710891" y="3657446"/>
              <a:ext cx="70920" cy="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709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8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Часть 1 (+)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/>
              <a:t>умеют </a:t>
            </a:r>
            <a:r>
              <a:rPr lang="ru-RU" dirty="0"/>
              <a:t>работать </a:t>
            </a:r>
            <a:r>
              <a:rPr lang="ru-RU" b="1" dirty="0"/>
              <a:t>со статистической информацией</a:t>
            </a:r>
            <a:r>
              <a:rPr lang="ru-RU" dirty="0"/>
              <a:t>, находить частоту и вероятность случайного события, </a:t>
            </a:r>
            <a:r>
              <a:rPr lang="ru-RU" dirty="0" smtClean="0"/>
              <a:t>умеют </a:t>
            </a:r>
            <a:r>
              <a:rPr lang="ru-RU" dirty="0"/>
              <a:t>использовать приобретённые знания и умения в практической деятельности и повседневной жизни, </a:t>
            </a:r>
            <a:r>
              <a:rPr lang="ru-RU" dirty="0" smtClean="0"/>
              <a:t>умеют </a:t>
            </a:r>
            <a:r>
              <a:rPr lang="ru-RU" dirty="0"/>
              <a:t>строить и исследовать простейшие математические модели</a:t>
            </a:r>
          </a:p>
          <a:p>
            <a:pPr lvl="0" algn="just"/>
            <a:r>
              <a:rPr lang="ru-RU" dirty="0" smtClean="0"/>
              <a:t>умеют </a:t>
            </a:r>
            <a:r>
              <a:rPr lang="ru-RU" dirty="0"/>
              <a:t>строить и читать </a:t>
            </a:r>
            <a:r>
              <a:rPr lang="ru-RU" b="1" dirty="0"/>
              <a:t>графики функций</a:t>
            </a:r>
            <a:r>
              <a:rPr lang="ru-RU" dirty="0"/>
              <a:t>, </a:t>
            </a:r>
            <a:r>
              <a:rPr lang="ru-RU" dirty="0" smtClean="0"/>
              <a:t>умеют </a:t>
            </a:r>
            <a:r>
              <a:rPr lang="ru-RU" dirty="0"/>
              <a:t>использовать приобретённые знания и умения в практической деятельности и повседневной жизни, </a:t>
            </a:r>
            <a:r>
              <a:rPr lang="ru-RU" dirty="0" smtClean="0"/>
              <a:t>умеют </a:t>
            </a:r>
            <a:r>
              <a:rPr lang="ru-RU" dirty="0"/>
              <a:t>строить и исследовать простейшие математические модели;</a:t>
            </a:r>
          </a:p>
          <a:p>
            <a:pPr lvl="0" algn="just"/>
            <a:r>
              <a:rPr lang="ru-RU" dirty="0" smtClean="0"/>
              <a:t>умеют </a:t>
            </a:r>
            <a:r>
              <a:rPr lang="ru-RU" dirty="0"/>
              <a:t>выполнять </a:t>
            </a:r>
            <a:r>
              <a:rPr lang="ru-RU" b="1" dirty="0"/>
              <a:t>действия с геометрическими </a:t>
            </a:r>
            <a:r>
              <a:rPr lang="ru-RU" b="1" dirty="0" smtClean="0"/>
              <a:t>фигурами</a:t>
            </a:r>
            <a:r>
              <a:rPr lang="ru-RU" dirty="0" smtClean="0"/>
              <a:t>;</a:t>
            </a:r>
            <a:endParaRPr lang="ru-RU" dirty="0"/>
          </a:p>
          <a:p>
            <a:pPr lvl="0" algn="just"/>
            <a:r>
              <a:rPr lang="ru-RU" dirty="0" smtClean="0"/>
              <a:t>умеют оценивать </a:t>
            </a:r>
            <a:r>
              <a:rPr lang="ru-RU" dirty="0"/>
              <a:t>логическую правильность рассуждений, </a:t>
            </a:r>
            <a:r>
              <a:rPr lang="ru-RU" b="1" dirty="0"/>
              <a:t>распознавать ошибочные заключения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8" y="151259"/>
            <a:ext cx="1174044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1174</Words>
  <Application>Microsoft Office PowerPoint</Application>
  <PresentationFormat>Экран (4:3)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Презентация PowerPoint</vt:lpstr>
      <vt:lpstr>ГИА по математике</vt:lpstr>
      <vt:lpstr>Результаты ОГЭ</vt:lpstr>
      <vt:lpstr>Динамика результатов</vt:lpstr>
      <vt:lpstr>Результаты ГВЭ</vt:lpstr>
      <vt:lpstr>Количество участников получивших максимальный балл</vt:lpstr>
      <vt:lpstr>Характеристика КИМ</vt:lpstr>
      <vt:lpstr>Процент выполнения по региону</vt:lpstr>
      <vt:lpstr> Часть 1 (+)  </vt:lpstr>
      <vt:lpstr> Часть 1 (-)  </vt:lpstr>
      <vt:lpstr>Часть 2</vt:lpstr>
      <vt:lpstr>Часть 2</vt:lpstr>
      <vt:lpstr>Типичные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На успешность выполнения  заданий влияет</vt:lpstr>
      <vt:lpstr>На успешность выполнения  заданий влияет</vt:lpstr>
      <vt:lpstr>Что отрабатываем</vt:lpstr>
      <vt:lpstr>Рекомендации ММО</vt:lpstr>
      <vt:lpstr>На успешность выполнения  заданий влияет</vt:lpstr>
      <vt:lpstr>Презентация PowerPoint</vt:lpstr>
      <vt:lpstr>           Результаты ЕГЭ выпускников</vt:lpstr>
      <vt:lpstr>Презентация PowerPoint</vt:lpstr>
      <vt:lpstr>Презентация PowerPoint</vt:lpstr>
      <vt:lpstr>Справляемость</vt:lpstr>
      <vt:lpstr>Количество выпускников,  набравших 100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Над чем работаем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Витальевна Пополитова</dc:creator>
  <cp:lastModifiedBy>User</cp:lastModifiedBy>
  <cp:revision>22</cp:revision>
  <dcterms:created xsi:type="dcterms:W3CDTF">2022-05-20T07:13:13Z</dcterms:created>
  <dcterms:modified xsi:type="dcterms:W3CDTF">2023-02-16T06:45:15Z</dcterms:modified>
</cp:coreProperties>
</file>